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340" r:id="rId2"/>
    <p:sldId id="332" r:id="rId3"/>
    <p:sldId id="360" r:id="rId4"/>
    <p:sldId id="348" r:id="rId5"/>
    <p:sldId id="347" r:id="rId6"/>
    <p:sldId id="354" r:id="rId7"/>
    <p:sldId id="358" r:id="rId8"/>
    <p:sldId id="362" r:id="rId9"/>
    <p:sldId id="363" r:id="rId10"/>
    <p:sldId id="364" r:id="rId11"/>
    <p:sldId id="365" r:id="rId12"/>
    <p:sldId id="366" r:id="rId13"/>
    <p:sldId id="367" r:id="rId14"/>
    <p:sldId id="368" r:id="rId15"/>
    <p:sldId id="369" r:id="rId16"/>
    <p:sldId id="370" r:id="rId17"/>
    <p:sldId id="371" r:id="rId18"/>
    <p:sldId id="372" r:id="rId19"/>
    <p:sldId id="373" r:id="rId20"/>
    <p:sldId id="374" r:id="rId21"/>
    <p:sldId id="375" r:id="rId22"/>
    <p:sldId id="376" r:id="rId23"/>
    <p:sldId id="377" r:id="rId24"/>
    <p:sldId id="378" r:id="rId25"/>
    <p:sldId id="379" r:id="rId26"/>
    <p:sldId id="380" r:id="rId27"/>
  </p:sldIdLst>
  <p:sldSz cx="12192000" cy="6858000"/>
  <p:notesSz cx="7010400" cy="9223375"/>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fone, Paula (DOA)" initials="CP(" lastIdx="2" clrIdx="0">
    <p:extLst>
      <p:ext uri="{19B8F6BF-5375-455C-9EA6-DF929625EA0E}">
        <p15:presenceInfo xmlns:p15="http://schemas.microsoft.com/office/powerpoint/2012/main" userId="S-1-5-21-759846103-4275010335-497404063-4264" providerId="AD"/>
      </p:ext>
    </p:extLst>
  </p:cmAuthor>
  <p:cmAuthor id="2" name="DiBiase, Michael (DOA)" initials="DM(" lastIdx="2" clrIdx="1">
    <p:extLst>
      <p:ext uri="{19B8F6BF-5375-455C-9EA6-DF929625EA0E}">
        <p15:presenceInfo xmlns:p15="http://schemas.microsoft.com/office/powerpoint/2012/main" userId="S-1-5-21-759846103-4275010335-497404063-265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62" autoAdjust="0"/>
    <p:restoredTop sz="96029"/>
  </p:normalViewPr>
  <p:slideViewPr>
    <p:cSldViewPr snapToGrid="0">
      <p:cViewPr>
        <p:scale>
          <a:sx n="50" d="100"/>
          <a:sy n="50" d="100"/>
        </p:scale>
        <p:origin x="955" y="29"/>
      </p:cViewPr>
      <p:guideLst/>
    </p:cSldViewPr>
  </p:slideViewPr>
  <p:notesTextViewPr>
    <p:cViewPr>
      <p:scale>
        <a:sx n="1" d="1"/>
        <a:sy n="1" d="1"/>
      </p:scale>
      <p:origin x="0" y="0"/>
    </p:cViewPr>
  </p:notesTextViewPr>
  <p:notesViewPr>
    <p:cSldViewPr snapToGrid="0">
      <p:cViewPr varScale="1">
        <p:scale>
          <a:sx n="71" d="100"/>
          <a:sy n="71" d="100"/>
        </p:scale>
        <p:origin x="217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277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40" y="0"/>
            <a:ext cx="3037840" cy="462770"/>
          </a:xfrm>
          <a:prstGeom prst="rect">
            <a:avLst/>
          </a:prstGeom>
        </p:spPr>
        <p:txBody>
          <a:bodyPr vert="horz" lIns="93177" tIns="46589" rIns="93177" bIns="46589" rtlCol="0"/>
          <a:lstStyle>
            <a:lvl1pPr algn="r">
              <a:defRPr sz="1200"/>
            </a:lvl1pPr>
          </a:lstStyle>
          <a:p>
            <a:fld id="{88BBC41B-5E94-46AF-B31D-E77A09DFA276}" type="datetimeFigureOut">
              <a:rPr lang="en-US" smtClean="0"/>
              <a:t>11/16/2017</a:t>
            </a:fld>
            <a:endParaRPr lang="en-US" dirty="0"/>
          </a:p>
        </p:txBody>
      </p:sp>
      <p:sp>
        <p:nvSpPr>
          <p:cNvPr id="4" name="Footer Placeholder 3"/>
          <p:cNvSpPr>
            <a:spLocks noGrp="1"/>
          </p:cNvSpPr>
          <p:nvPr>
            <p:ph type="ftr" sz="quarter" idx="2"/>
          </p:nvPr>
        </p:nvSpPr>
        <p:spPr>
          <a:xfrm>
            <a:off x="1" y="8760613"/>
            <a:ext cx="3037840" cy="462769"/>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0" y="8760613"/>
            <a:ext cx="3037840" cy="462769"/>
          </a:xfrm>
          <a:prstGeom prst="rect">
            <a:avLst/>
          </a:prstGeom>
        </p:spPr>
        <p:txBody>
          <a:bodyPr vert="horz" lIns="93177" tIns="46589" rIns="93177" bIns="46589" rtlCol="0" anchor="b"/>
          <a:lstStyle>
            <a:lvl1pPr algn="r">
              <a:defRPr sz="1200"/>
            </a:lvl1pPr>
          </a:lstStyle>
          <a:p>
            <a:fld id="{26DF00C5-5CDE-4A0F-A21A-EBEF3F857CF3}" type="slidenum">
              <a:rPr lang="en-US" smtClean="0"/>
              <a:t>‹#›</a:t>
            </a:fld>
            <a:endParaRPr lang="en-US" dirty="0"/>
          </a:p>
        </p:txBody>
      </p:sp>
    </p:spTree>
    <p:extLst>
      <p:ext uri="{BB962C8B-B14F-4D97-AF65-F5344CB8AC3E}">
        <p14:creationId xmlns:p14="http://schemas.microsoft.com/office/powerpoint/2010/main" val="1032010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277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40" y="0"/>
            <a:ext cx="3037840" cy="462770"/>
          </a:xfrm>
          <a:prstGeom prst="rect">
            <a:avLst/>
          </a:prstGeom>
        </p:spPr>
        <p:txBody>
          <a:bodyPr vert="horz" lIns="93177" tIns="46589" rIns="93177" bIns="46589" rtlCol="0"/>
          <a:lstStyle>
            <a:lvl1pPr algn="r">
              <a:defRPr sz="1200"/>
            </a:lvl1pPr>
          </a:lstStyle>
          <a:p>
            <a:fld id="{9D7DB933-B80D-49B4-A701-1B7B8DF02798}" type="datetimeFigureOut">
              <a:rPr lang="en-US" smtClean="0"/>
              <a:t>11/16/2017</a:t>
            </a:fld>
            <a:endParaRPr lang="en-US" dirty="0"/>
          </a:p>
        </p:txBody>
      </p:sp>
      <p:sp>
        <p:nvSpPr>
          <p:cNvPr id="4" name="Slide Image Placeholder 3"/>
          <p:cNvSpPr>
            <a:spLocks noGrp="1" noRot="1" noChangeAspect="1"/>
          </p:cNvSpPr>
          <p:nvPr>
            <p:ph type="sldImg" idx="2"/>
          </p:nvPr>
        </p:nvSpPr>
        <p:spPr>
          <a:xfrm>
            <a:off x="739775" y="1152525"/>
            <a:ext cx="5530850" cy="31115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38750"/>
            <a:ext cx="5608320" cy="363170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60613"/>
            <a:ext cx="3037840" cy="462769"/>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760613"/>
            <a:ext cx="3037840" cy="462769"/>
          </a:xfrm>
          <a:prstGeom prst="rect">
            <a:avLst/>
          </a:prstGeom>
        </p:spPr>
        <p:txBody>
          <a:bodyPr vert="horz" lIns="93177" tIns="46589" rIns="93177" bIns="46589" rtlCol="0" anchor="b"/>
          <a:lstStyle>
            <a:lvl1pPr algn="r">
              <a:defRPr sz="1200"/>
            </a:lvl1pPr>
          </a:lstStyle>
          <a:p>
            <a:fld id="{D85D2092-D98D-4A5F-861F-6378577FB8B1}" type="slidenum">
              <a:rPr lang="en-US" smtClean="0"/>
              <a:t>‹#›</a:t>
            </a:fld>
            <a:endParaRPr lang="en-US" dirty="0"/>
          </a:p>
        </p:txBody>
      </p:sp>
    </p:spTree>
    <p:extLst>
      <p:ext uri="{BB962C8B-B14F-4D97-AF65-F5344CB8AC3E}">
        <p14:creationId xmlns:p14="http://schemas.microsoft.com/office/powerpoint/2010/main" val="200548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Welcome to the Department of Administration/ Division of Purchases RFP Presentation.  </a:t>
            </a:r>
          </a:p>
          <a:p>
            <a:endParaRPr lang="en-US" dirty="0"/>
          </a:p>
        </p:txBody>
      </p:sp>
      <p:sp>
        <p:nvSpPr>
          <p:cNvPr id="4" name="Slide Number Placeholder 3"/>
          <p:cNvSpPr>
            <a:spLocks noGrp="1"/>
          </p:cNvSpPr>
          <p:nvPr>
            <p:ph type="sldNum" sz="quarter" idx="10"/>
          </p:nvPr>
        </p:nvSpPr>
        <p:spPr/>
        <p:txBody>
          <a:bodyPr/>
          <a:lstStyle/>
          <a:p>
            <a:fld id="{D85D2092-D98D-4A5F-861F-6378577FB8B1}" type="slidenum">
              <a:rPr lang="en-US" smtClean="0"/>
              <a:t>1</a:t>
            </a:fld>
            <a:endParaRPr lang="en-US" dirty="0"/>
          </a:p>
        </p:txBody>
      </p:sp>
    </p:spTree>
    <p:extLst>
      <p:ext uri="{BB962C8B-B14F-4D97-AF65-F5344CB8AC3E}">
        <p14:creationId xmlns:p14="http://schemas.microsoft.com/office/powerpoint/2010/main" val="3005839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All members must sign a non-disclosure agreement form to ensure that confidentiality and conflict of interest concerns are met. </a:t>
            </a:r>
          </a:p>
          <a:p>
            <a:endParaRPr lang="en-US" dirty="0"/>
          </a:p>
        </p:txBody>
      </p:sp>
      <p:sp>
        <p:nvSpPr>
          <p:cNvPr id="4" name="Slide Number Placeholder 3"/>
          <p:cNvSpPr>
            <a:spLocks noGrp="1"/>
          </p:cNvSpPr>
          <p:nvPr>
            <p:ph type="sldNum" sz="quarter" idx="10"/>
          </p:nvPr>
        </p:nvSpPr>
        <p:spPr/>
        <p:txBody>
          <a:bodyPr/>
          <a:lstStyle/>
          <a:p>
            <a:fld id="{D85D2092-D98D-4A5F-861F-6378577FB8B1}" type="slidenum">
              <a:rPr lang="en-US" smtClean="0"/>
              <a:t>19</a:t>
            </a:fld>
            <a:endParaRPr lang="en-US" dirty="0"/>
          </a:p>
        </p:txBody>
      </p:sp>
    </p:spTree>
    <p:extLst>
      <p:ext uri="{BB962C8B-B14F-4D97-AF65-F5344CB8AC3E}">
        <p14:creationId xmlns:p14="http://schemas.microsoft.com/office/powerpoint/2010/main" val="3094031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More than 7 tends to present  logistical issues- particularly around scheduling follow-up interviews…. </a:t>
            </a:r>
          </a:p>
          <a:p>
            <a:endParaRPr lang="en-US" dirty="0"/>
          </a:p>
        </p:txBody>
      </p:sp>
      <p:sp>
        <p:nvSpPr>
          <p:cNvPr id="4" name="Slide Number Placeholder 3"/>
          <p:cNvSpPr>
            <a:spLocks noGrp="1"/>
          </p:cNvSpPr>
          <p:nvPr>
            <p:ph type="sldNum" sz="quarter" idx="10"/>
          </p:nvPr>
        </p:nvSpPr>
        <p:spPr/>
        <p:txBody>
          <a:bodyPr/>
          <a:lstStyle/>
          <a:p>
            <a:fld id="{D85D2092-D98D-4A5F-861F-6378577FB8B1}" type="slidenum">
              <a:rPr lang="en-US" smtClean="0"/>
              <a:t>20</a:t>
            </a:fld>
            <a:endParaRPr lang="en-US" dirty="0"/>
          </a:p>
        </p:txBody>
      </p:sp>
    </p:spTree>
    <p:extLst>
      <p:ext uri="{BB962C8B-B14F-4D97-AF65-F5344CB8AC3E}">
        <p14:creationId xmlns:p14="http://schemas.microsoft.com/office/powerpoint/2010/main" val="1052581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During this Period there is typically a pre-bid scheduled where the Division of Purchases and the Agency commissioning the project review the requirements of the RFP timeline and scope of work.</a:t>
            </a:r>
          </a:p>
          <a:p>
            <a:pPr eaLnBrk="1" hangingPunct="1">
              <a:spcBef>
                <a:spcPct val="0"/>
              </a:spcBef>
            </a:pPr>
            <a:endParaRPr lang="en-US" altLang="en-US" dirty="0"/>
          </a:p>
          <a:p>
            <a:pPr eaLnBrk="1" hangingPunct="1">
              <a:spcBef>
                <a:spcPct val="0"/>
              </a:spcBef>
            </a:pPr>
            <a:r>
              <a:rPr lang="en-US" altLang="en-US" dirty="0"/>
              <a:t>There is also a Question and Answer period where vendors can submit questions and the state provides responses. All of this is available on-line at the Purchases Website.  </a:t>
            </a:r>
          </a:p>
          <a:p>
            <a:pPr eaLnBrk="1" hangingPunct="1">
              <a:spcBef>
                <a:spcPct val="0"/>
              </a:spcBef>
            </a:pPr>
            <a:r>
              <a:rPr lang="en-US" altLang="en-US" dirty="0"/>
              <a:t>Purchases </a:t>
            </a:r>
            <a:r>
              <a:rPr lang="en-US" altLang="en-US" dirty="0" err="1"/>
              <a:t>utililizes</a:t>
            </a:r>
            <a:r>
              <a:rPr lang="en-US" altLang="en-US" dirty="0"/>
              <a:t> the website as a location where all vendor can access the same information- to provide parity and transparency.</a:t>
            </a:r>
          </a:p>
          <a:p>
            <a:endParaRPr lang="en-US" dirty="0"/>
          </a:p>
        </p:txBody>
      </p:sp>
      <p:sp>
        <p:nvSpPr>
          <p:cNvPr id="4" name="Slide Number Placeholder 3"/>
          <p:cNvSpPr>
            <a:spLocks noGrp="1"/>
          </p:cNvSpPr>
          <p:nvPr>
            <p:ph type="sldNum" sz="quarter" idx="10"/>
          </p:nvPr>
        </p:nvSpPr>
        <p:spPr/>
        <p:txBody>
          <a:bodyPr/>
          <a:lstStyle/>
          <a:p>
            <a:fld id="{D85D2092-D98D-4A5F-861F-6378577FB8B1}" type="slidenum">
              <a:rPr lang="en-US" smtClean="0"/>
              <a:t>23</a:t>
            </a:fld>
            <a:endParaRPr lang="en-US" dirty="0"/>
          </a:p>
        </p:txBody>
      </p:sp>
    </p:spTree>
    <p:extLst>
      <p:ext uri="{BB962C8B-B14F-4D97-AF65-F5344CB8AC3E}">
        <p14:creationId xmlns:p14="http://schemas.microsoft.com/office/powerpoint/2010/main" val="3558770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For Example-There may be an unexpected need to conduct oral presentations or a request for written responses to clarify certain aspects of the proposal that the review team found to be unclear.  In that instance Purchases will work with the agency to be sure it is conducted correctly.  </a:t>
            </a:r>
          </a:p>
          <a:p>
            <a:endParaRPr lang="en-US" dirty="0"/>
          </a:p>
        </p:txBody>
      </p:sp>
      <p:sp>
        <p:nvSpPr>
          <p:cNvPr id="4" name="Slide Number Placeholder 3"/>
          <p:cNvSpPr>
            <a:spLocks noGrp="1"/>
          </p:cNvSpPr>
          <p:nvPr>
            <p:ph type="sldNum" sz="quarter" idx="10"/>
          </p:nvPr>
        </p:nvSpPr>
        <p:spPr/>
        <p:txBody>
          <a:bodyPr/>
          <a:lstStyle/>
          <a:p>
            <a:fld id="{D85D2092-D98D-4A5F-861F-6378577FB8B1}" type="slidenum">
              <a:rPr lang="en-US" smtClean="0"/>
              <a:t>24</a:t>
            </a:fld>
            <a:endParaRPr lang="en-US" dirty="0"/>
          </a:p>
        </p:txBody>
      </p:sp>
    </p:spTree>
    <p:extLst>
      <p:ext uri="{BB962C8B-B14F-4D97-AF65-F5344CB8AC3E}">
        <p14:creationId xmlns:p14="http://schemas.microsoft.com/office/powerpoint/2010/main" val="341701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The Vendor is sent an email containing the tentative selection letter requiring that certain information be provided based on the type of project.</a:t>
            </a:r>
          </a:p>
          <a:p>
            <a:endParaRPr lang="en-US" dirty="0"/>
          </a:p>
        </p:txBody>
      </p:sp>
      <p:sp>
        <p:nvSpPr>
          <p:cNvPr id="4" name="Slide Number Placeholder 3"/>
          <p:cNvSpPr>
            <a:spLocks noGrp="1"/>
          </p:cNvSpPr>
          <p:nvPr>
            <p:ph type="sldNum" sz="quarter" idx="10"/>
          </p:nvPr>
        </p:nvSpPr>
        <p:spPr/>
        <p:txBody>
          <a:bodyPr/>
          <a:lstStyle/>
          <a:p>
            <a:fld id="{D85D2092-D98D-4A5F-861F-6378577FB8B1}" type="slidenum">
              <a:rPr lang="en-US" smtClean="0"/>
              <a:t>25</a:t>
            </a:fld>
            <a:endParaRPr lang="en-US" dirty="0"/>
          </a:p>
        </p:txBody>
      </p:sp>
    </p:spTree>
    <p:extLst>
      <p:ext uri="{BB962C8B-B14F-4D97-AF65-F5344CB8AC3E}">
        <p14:creationId xmlns:p14="http://schemas.microsoft.com/office/powerpoint/2010/main" val="1157350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altLang="en-US" dirty="0"/>
              <a:t>Today we will briefly review:</a:t>
            </a:r>
          </a:p>
          <a:p>
            <a:pPr marL="171450" indent="-171450" eaLnBrk="1" hangingPunct="1">
              <a:spcBef>
                <a:spcPct val="0"/>
              </a:spcBef>
              <a:buFont typeface="Arial" panose="020B0604020202020204" pitchFamily="34" charset="0"/>
              <a:buChar char="•"/>
              <a:defRPr/>
            </a:pPr>
            <a:r>
              <a:rPr lang="en-US" altLang="en-US" dirty="0"/>
              <a:t> What makes up an RFP-what each section is for…</a:t>
            </a:r>
          </a:p>
          <a:p>
            <a:pPr marL="171450" indent="-171450" eaLnBrk="1" hangingPunct="1">
              <a:spcBef>
                <a:spcPct val="0"/>
              </a:spcBef>
              <a:buFont typeface="Arial" panose="020B0604020202020204" pitchFamily="34" charset="0"/>
              <a:buChar char="•"/>
              <a:defRPr/>
            </a:pPr>
            <a:r>
              <a:rPr lang="en-US" altLang="en-US" dirty="0"/>
              <a:t>How are proposals measured</a:t>
            </a:r>
          </a:p>
          <a:p>
            <a:pPr marL="171450" indent="-171450" eaLnBrk="1" hangingPunct="1">
              <a:spcBef>
                <a:spcPct val="0"/>
              </a:spcBef>
              <a:buFont typeface="Arial" panose="020B0604020202020204" pitchFamily="34" charset="0"/>
              <a:buChar char="•"/>
              <a:defRPr/>
            </a:pPr>
            <a:r>
              <a:rPr lang="en-US" altLang="en-US" dirty="0"/>
              <a:t>General timeframe for the process from issuance to award.</a:t>
            </a:r>
          </a:p>
          <a:p>
            <a:endParaRPr lang="en-US" dirty="0"/>
          </a:p>
        </p:txBody>
      </p:sp>
      <p:sp>
        <p:nvSpPr>
          <p:cNvPr id="4" name="Slide Number Placeholder 3"/>
          <p:cNvSpPr>
            <a:spLocks noGrp="1"/>
          </p:cNvSpPr>
          <p:nvPr>
            <p:ph type="sldNum" sz="quarter" idx="10"/>
          </p:nvPr>
        </p:nvSpPr>
        <p:spPr/>
        <p:txBody>
          <a:bodyPr/>
          <a:lstStyle/>
          <a:p>
            <a:fld id="{D85D2092-D98D-4A5F-861F-6378577FB8B1}" type="slidenum">
              <a:rPr lang="en-US" smtClean="0"/>
              <a:t>2</a:t>
            </a:fld>
            <a:endParaRPr lang="en-US" dirty="0"/>
          </a:p>
        </p:txBody>
      </p:sp>
    </p:spTree>
    <p:extLst>
      <p:ext uri="{BB962C8B-B14F-4D97-AF65-F5344CB8AC3E}">
        <p14:creationId xmlns:p14="http://schemas.microsoft.com/office/powerpoint/2010/main" val="2026578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dirty="0"/>
              <a:t>Procurement Goal is  to facilitate a fair process that will result in the State receiving the best value possible.</a:t>
            </a:r>
          </a:p>
          <a:p>
            <a:r>
              <a:rPr lang="en-US" altLang="en-US" b="0" dirty="0"/>
              <a:t>The state uses many tools to this aim one of them is the Request for Proposal process. </a:t>
            </a:r>
          </a:p>
          <a:p>
            <a:endParaRPr lang="en-US" b="0" dirty="0"/>
          </a:p>
        </p:txBody>
      </p:sp>
      <p:sp>
        <p:nvSpPr>
          <p:cNvPr id="4" name="Slide Number Placeholder 3"/>
          <p:cNvSpPr>
            <a:spLocks noGrp="1"/>
          </p:cNvSpPr>
          <p:nvPr>
            <p:ph type="sldNum" sz="quarter" idx="10"/>
          </p:nvPr>
        </p:nvSpPr>
        <p:spPr/>
        <p:txBody>
          <a:bodyPr/>
          <a:lstStyle/>
          <a:p>
            <a:fld id="{D85D2092-D98D-4A5F-861F-6378577FB8B1}" type="slidenum">
              <a:rPr lang="en-US" smtClean="0"/>
              <a:t>3</a:t>
            </a:fld>
            <a:endParaRPr lang="en-US" dirty="0"/>
          </a:p>
        </p:txBody>
      </p:sp>
    </p:spTree>
    <p:extLst>
      <p:ext uri="{BB962C8B-B14F-4D97-AF65-F5344CB8AC3E}">
        <p14:creationId xmlns:p14="http://schemas.microsoft.com/office/powerpoint/2010/main" val="2466743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Todays training expectations are around….</a:t>
            </a:r>
          </a:p>
          <a:p>
            <a:endParaRPr lang="en-US" dirty="0"/>
          </a:p>
        </p:txBody>
      </p:sp>
      <p:sp>
        <p:nvSpPr>
          <p:cNvPr id="4" name="Slide Number Placeholder 3"/>
          <p:cNvSpPr>
            <a:spLocks noGrp="1"/>
          </p:cNvSpPr>
          <p:nvPr>
            <p:ph type="sldNum" sz="quarter" idx="10"/>
          </p:nvPr>
        </p:nvSpPr>
        <p:spPr/>
        <p:txBody>
          <a:bodyPr/>
          <a:lstStyle/>
          <a:p>
            <a:fld id="{D85D2092-D98D-4A5F-861F-6378577FB8B1}" type="slidenum">
              <a:rPr lang="en-US" smtClean="0"/>
              <a:t>5</a:t>
            </a:fld>
            <a:endParaRPr lang="en-US" dirty="0"/>
          </a:p>
        </p:txBody>
      </p:sp>
    </p:spTree>
    <p:extLst>
      <p:ext uri="{BB962C8B-B14F-4D97-AF65-F5344CB8AC3E}">
        <p14:creationId xmlns:p14="http://schemas.microsoft.com/office/powerpoint/2010/main" val="439445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5D2092-D98D-4A5F-861F-6378577FB8B1}" type="slidenum">
              <a:rPr lang="en-US" smtClean="0"/>
              <a:t>6</a:t>
            </a:fld>
            <a:endParaRPr lang="en-US" dirty="0"/>
          </a:p>
        </p:txBody>
      </p:sp>
    </p:spTree>
    <p:extLst>
      <p:ext uri="{BB962C8B-B14F-4D97-AF65-F5344CB8AC3E}">
        <p14:creationId xmlns:p14="http://schemas.microsoft.com/office/powerpoint/2010/main" val="3594915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Common criteria:</a:t>
            </a:r>
          </a:p>
          <a:p>
            <a:pPr>
              <a:defRPr/>
            </a:pPr>
            <a:r>
              <a:rPr lang="en-US" dirty="0"/>
              <a:t> </a:t>
            </a:r>
          </a:p>
          <a:p>
            <a:pPr>
              <a:defRPr/>
            </a:pPr>
            <a:r>
              <a:rPr lang="en-US" dirty="0"/>
              <a:t>Staff Qualifications – Provide staff resumes/CV and describe qualifications and experience of key staff who will be involved in this project, including their experience in the field </a:t>
            </a:r>
          </a:p>
          <a:p>
            <a:pPr>
              <a:defRPr/>
            </a:pPr>
            <a:endParaRPr lang="en-US" dirty="0"/>
          </a:p>
          <a:p>
            <a:pPr>
              <a:defRPr/>
            </a:pPr>
            <a:r>
              <a:rPr lang="en-US" dirty="0"/>
              <a:t>Capability, Capacity, and Qualifications of the Offeror - Please provide a detailed description of the Vendor’s experience</a:t>
            </a:r>
          </a:p>
          <a:p>
            <a:pPr>
              <a:defRPr/>
            </a:pPr>
            <a:r>
              <a:rPr lang="en-US" dirty="0"/>
              <a:t> </a:t>
            </a:r>
            <a:endParaRPr lang="en-US" sz="1050" dirty="0"/>
          </a:p>
          <a:p>
            <a:pPr>
              <a:defRPr/>
            </a:pPr>
            <a:r>
              <a:rPr lang="en-US" dirty="0"/>
              <a:t>Work plan - Please describe in detail, the framework within which requested billing and collection services will be performed.  </a:t>
            </a:r>
          </a:p>
          <a:p>
            <a:pPr>
              <a:defRPr/>
            </a:pPr>
            <a:endParaRPr lang="en-US" dirty="0"/>
          </a:p>
          <a:p>
            <a:pPr>
              <a:defRPr/>
            </a:pPr>
            <a:r>
              <a:rPr lang="en-US" dirty="0"/>
              <a:t>Approach/Methodology – Define the methodology to be used -What procedures will be used to ensure fidelity?</a:t>
            </a:r>
            <a:endParaRPr lang="en-US" sz="1050" dirty="0"/>
          </a:p>
          <a:p>
            <a:endParaRPr lang="en-US" dirty="0"/>
          </a:p>
        </p:txBody>
      </p:sp>
      <p:sp>
        <p:nvSpPr>
          <p:cNvPr id="4" name="Slide Number Placeholder 3"/>
          <p:cNvSpPr>
            <a:spLocks noGrp="1"/>
          </p:cNvSpPr>
          <p:nvPr>
            <p:ph type="sldNum" sz="quarter" idx="10"/>
          </p:nvPr>
        </p:nvSpPr>
        <p:spPr/>
        <p:txBody>
          <a:bodyPr/>
          <a:lstStyle/>
          <a:p>
            <a:fld id="{D85D2092-D98D-4A5F-861F-6378577FB8B1}" type="slidenum">
              <a:rPr lang="en-US" smtClean="0"/>
              <a:t>10</a:t>
            </a:fld>
            <a:endParaRPr lang="en-US" dirty="0"/>
          </a:p>
        </p:txBody>
      </p:sp>
    </p:spTree>
    <p:extLst>
      <p:ext uri="{BB962C8B-B14F-4D97-AF65-F5344CB8AC3E}">
        <p14:creationId xmlns:p14="http://schemas.microsoft.com/office/powerpoint/2010/main" val="3021748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Agencies must set the threshold at a reasonable number to be certain that they can work with qualified vendors, too low and you will pass a vendor not qualified too high and you will limit the competition.  Careful balance of the two factors should be considered.</a:t>
            </a:r>
          </a:p>
          <a:p>
            <a:endParaRPr lang="en-US" dirty="0"/>
          </a:p>
        </p:txBody>
      </p:sp>
      <p:sp>
        <p:nvSpPr>
          <p:cNvPr id="4" name="Slide Number Placeholder 3"/>
          <p:cNvSpPr>
            <a:spLocks noGrp="1"/>
          </p:cNvSpPr>
          <p:nvPr>
            <p:ph type="sldNum" sz="quarter" idx="10"/>
          </p:nvPr>
        </p:nvSpPr>
        <p:spPr/>
        <p:txBody>
          <a:bodyPr/>
          <a:lstStyle/>
          <a:p>
            <a:fld id="{D85D2092-D98D-4A5F-861F-6378577FB8B1}" type="slidenum">
              <a:rPr lang="en-US" smtClean="0"/>
              <a:t>11</a:t>
            </a:fld>
            <a:endParaRPr lang="en-US" dirty="0"/>
          </a:p>
        </p:txBody>
      </p:sp>
    </p:spTree>
    <p:extLst>
      <p:ext uri="{BB962C8B-B14F-4D97-AF65-F5344CB8AC3E}">
        <p14:creationId xmlns:p14="http://schemas.microsoft.com/office/powerpoint/2010/main" val="1776093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Purchases recognizes that there may be times when the review team must receive clarification to make an informed decision during the </a:t>
            </a:r>
            <a:r>
              <a:rPr lang="en-US" altLang="en-US" dirty="0" err="1"/>
              <a:t>eval</a:t>
            </a:r>
            <a:r>
              <a:rPr lang="en-US" altLang="en-US" dirty="0"/>
              <a:t> process or if they need to reach-out to vendors to schedule a demonstration that was part of the evaluation design. Please be very careful not to contact the vendor and direct the questions to Purchases. Purchases will advise on the proper role to play in this instance.  Improper communication can compromise the bid process and result in a cancelation of the bid.</a:t>
            </a:r>
          </a:p>
          <a:p>
            <a:endParaRPr lang="en-US" dirty="0"/>
          </a:p>
        </p:txBody>
      </p:sp>
      <p:sp>
        <p:nvSpPr>
          <p:cNvPr id="4" name="Slide Number Placeholder 3"/>
          <p:cNvSpPr>
            <a:spLocks noGrp="1"/>
          </p:cNvSpPr>
          <p:nvPr>
            <p:ph type="sldNum" sz="quarter" idx="10"/>
          </p:nvPr>
        </p:nvSpPr>
        <p:spPr/>
        <p:txBody>
          <a:bodyPr/>
          <a:lstStyle/>
          <a:p>
            <a:fld id="{D85D2092-D98D-4A5F-861F-6378577FB8B1}" type="slidenum">
              <a:rPr lang="en-US" smtClean="0"/>
              <a:t>12</a:t>
            </a:fld>
            <a:endParaRPr lang="en-US" dirty="0"/>
          </a:p>
        </p:txBody>
      </p:sp>
    </p:spTree>
    <p:extLst>
      <p:ext uri="{BB962C8B-B14F-4D97-AF65-F5344CB8AC3E}">
        <p14:creationId xmlns:p14="http://schemas.microsoft.com/office/powerpoint/2010/main" val="1526566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Applicants may be required to submit additional written information or be asked to make an oral presentation before the technical review committee to clarify statements made in their proposal. </a:t>
            </a:r>
          </a:p>
          <a:p>
            <a:endParaRPr lang="en-US" dirty="0"/>
          </a:p>
        </p:txBody>
      </p:sp>
      <p:sp>
        <p:nvSpPr>
          <p:cNvPr id="4" name="Slide Number Placeholder 3"/>
          <p:cNvSpPr>
            <a:spLocks noGrp="1"/>
          </p:cNvSpPr>
          <p:nvPr>
            <p:ph type="sldNum" sz="quarter" idx="10"/>
          </p:nvPr>
        </p:nvSpPr>
        <p:spPr/>
        <p:txBody>
          <a:bodyPr/>
          <a:lstStyle/>
          <a:p>
            <a:fld id="{D85D2092-D98D-4A5F-861F-6378577FB8B1}" type="slidenum">
              <a:rPr lang="en-US" smtClean="0"/>
              <a:t>13</a:t>
            </a:fld>
            <a:endParaRPr lang="en-US" dirty="0"/>
          </a:p>
        </p:txBody>
      </p:sp>
    </p:spTree>
    <p:extLst>
      <p:ext uri="{BB962C8B-B14F-4D97-AF65-F5344CB8AC3E}">
        <p14:creationId xmlns:p14="http://schemas.microsoft.com/office/powerpoint/2010/main" val="3049625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3CB33D24-CC6D-4318-AA2F-6806F4D5D4B2}" type="datetime1">
              <a:rPr lang="en-US" smtClean="0"/>
              <a:t>11/16/2017</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8BD755E7-5809-4A0A-B4E2-9B78D5C14FF6}" type="slidenum">
              <a:rPr lang="en-US" smtClean="0"/>
              <a:t>‹#›</a:t>
            </a:fld>
            <a:endParaRPr lang="en-US" dirty="0"/>
          </a:p>
        </p:txBody>
      </p:sp>
    </p:spTree>
    <p:extLst>
      <p:ext uri="{BB962C8B-B14F-4D97-AF65-F5344CB8AC3E}">
        <p14:creationId xmlns:p14="http://schemas.microsoft.com/office/powerpoint/2010/main" val="2827988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09C0B10-DBA1-444D-887E-EF9CD6F5F95F}" type="datetime1">
              <a:rPr lang="en-US" smtClean="0"/>
              <a:t>11/16/2017</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r>
              <a:rPr lang="en-US" dirty="0"/>
              <a:t>Office of Performance Management</a:t>
            </a:r>
          </a:p>
        </p:txBody>
      </p:sp>
      <p:sp>
        <p:nvSpPr>
          <p:cNvPr id="7" name="Slide Number Placeholder 6"/>
          <p:cNvSpPr>
            <a:spLocks noGrp="1"/>
          </p:cNvSpPr>
          <p:nvPr>
            <p:ph type="sldNum" sz="quarter" idx="12"/>
          </p:nvPr>
        </p:nvSpPr>
        <p:spPr/>
        <p:txBody>
          <a:bodyPr/>
          <a:lstStyle/>
          <a:p>
            <a:fld id="{8BD755E7-5809-4A0A-B4E2-9B78D5C14FF6}" type="slidenum">
              <a:rPr lang="en-US" smtClean="0"/>
              <a:t>‹#›</a:t>
            </a:fld>
            <a:endParaRPr lang="en-US" dirty="0"/>
          </a:p>
        </p:txBody>
      </p:sp>
    </p:spTree>
    <p:extLst>
      <p:ext uri="{BB962C8B-B14F-4D97-AF65-F5344CB8AC3E}">
        <p14:creationId xmlns:p14="http://schemas.microsoft.com/office/powerpoint/2010/main" val="1669972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B44131-EDC1-4EB4-A7EA-B4A0F5A3C9EA}" type="datetime1">
              <a:rPr lang="en-US" smtClean="0"/>
              <a:t>11/16/2017</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r>
              <a:rPr lang="en-US" dirty="0"/>
              <a:t>Office of Performance Management</a:t>
            </a:r>
          </a:p>
        </p:txBody>
      </p:sp>
      <p:sp>
        <p:nvSpPr>
          <p:cNvPr id="6" name="Slide Number Placeholder 5"/>
          <p:cNvSpPr>
            <a:spLocks noGrp="1"/>
          </p:cNvSpPr>
          <p:nvPr>
            <p:ph type="sldNum" sz="quarter" idx="12"/>
          </p:nvPr>
        </p:nvSpPr>
        <p:spPr/>
        <p:txBody>
          <a:bodyPr/>
          <a:lstStyle/>
          <a:p>
            <a:fld id="{8BD755E7-5809-4A0A-B4E2-9B78D5C14FF6}" type="slidenum">
              <a:rPr lang="en-US" smtClean="0"/>
              <a:t>‹#›</a:t>
            </a:fld>
            <a:endParaRPr lang="en-US" dirty="0"/>
          </a:p>
        </p:txBody>
      </p:sp>
    </p:spTree>
    <p:extLst>
      <p:ext uri="{BB962C8B-B14F-4D97-AF65-F5344CB8AC3E}">
        <p14:creationId xmlns:p14="http://schemas.microsoft.com/office/powerpoint/2010/main" val="720681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9399A2-D2FE-4224-B887-FEE8B9B5F945}" type="datetime1">
              <a:rPr lang="en-US" smtClean="0"/>
              <a:t>11/16/2017</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r>
              <a:rPr lang="en-US" dirty="0"/>
              <a:t>Office of Performance Management</a:t>
            </a:r>
          </a:p>
        </p:txBody>
      </p:sp>
      <p:sp>
        <p:nvSpPr>
          <p:cNvPr id="6" name="Slide Number Placeholder 5"/>
          <p:cNvSpPr>
            <a:spLocks noGrp="1"/>
          </p:cNvSpPr>
          <p:nvPr>
            <p:ph type="sldNum" sz="quarter" idx="12"/>
          </p:nvPr>
        </p:nvSpPr>
        <p:spPr/>
        <p:txBody>
          <a:bodyPr/>
          <a:lstStyle/>
          <a:p>
            <a:fld id="{8BD755E7-5809-4A0A-B4E2-9B78D5C14FF6}" type="slidenum">
              <a:rPr lang="en-US" smtClean="0"/>
              <a:t>‹#›</a:t>
            </a:fld>
            <a:endParaRPr lang="en-US" dirty="0"/>
          </a:p>
        </p:txBody>
      </p:sp>
    </p:spTree>
    <p:extLst>
      <p:ext uri="{BB962C8B-B14F-4D97-AF65-F5344CB8AC3E}">
        <p14:creationId xmlns:p14="http://schemas.microsoft.com/office/powerpoint/2010/main" val="278602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038030187"/>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32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641432"/>
            <a:ext cx="2743200" cy="216568"/>
          </a:xfrm>
        </p:spPr>
        <p:txBody>
          <a:bodyPr/>
          <a:lstStyle>
            <a:lvl1pPr>
              <a:defRPr sz="750"/>
            </a:lvl1pPr>
          </a:lstStyle>
          <a:p>
            <a:fld id="{983F1028-0827-4833-B278-2D4675848983}" type="datetime1">
              <a:rPr lang="en-US" smtClean="0"/>
              <a:pPr/>
              <a:t>11/16/2017</a:t>
            </a:fld>
            <a:endParaRPr lang="en-US" dirty="0"/>
          </a:p>
        </p:txBody>
      </p:sp>
      <p:sp>
        <p:nvSpPr>
          <p:cNvPr id="6" name="Slide Number Placeholder 5"/>
          <p:cNvSpPr>
            <a:spLocks noGrp="1"/>
          </p:cNvSpPr>
          <p:nvPr>
            <p:ph type="sldNum" sz="quarter" idx="12"/>
          </p:nvPr>
        </p:nvSpPr>
        <p:spPr>
          <a:xfrm>
            <a:off x="8610600" y="6641434"/>
            <a:ext cx="2743200" cy="232441"/>
          </a:xfrm>
        </p:spPr>
        <p:txBody>
          <a:bodyPr/>
          <a:lstStyle>
            <a:lvl1pPr>
              <a:defRPr sz="750"/>
            </a:lvl1pPr>
          </a:lstStyle>
          <a:p>
            <a:fld id="{8BD755E7-5809-4A0A-B4E2-9B78D5C14FF6}" type="slidenum">
              <a:rPr lang="en-US" smtClean="0"/>
              <a:pPr/>
              <a:t>‹#›</a:t>
            </a:fld>
            <a:endParaRPr lang="en-US" dirty="0"/>
          </a:p>
        </p:txBody>
      </p:sp>
      <p:sp>
        <p:nvSpPr>
          <p:cNvPr id="7" name="Rectangle 6"/>
          <p:cNvSpPr/>
          <p:nvPr userDrawn="1"/>
        </p:nvSpPr>
        <p:spPr>
          <a:xfrm>
            <a:off x="838200" y="1277657"/>
            <a:ext cx="10515600" cy="126564"/>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721931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8BE3D7-3687-4C49-9150-0F309CE89199}" type="datetime1">
              <a:rPr lang="en-US" smtClean="0"/>
              <a:t>11/16/2017</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r>
              <a:rPr lang="en-US" dirty="0"/>
              <a:t>Office of Performance Management</a:t>
            </a:r>
          </a:p>
        </p:txBody>
      </p:sp>
      <p:sp>
        <p:nvSpPr>
          <p:cNvPr id="6" name="Slide Number Placeholder 5"/>
          <p:cNvSpPr>
            <a:spLocks noGrp="1"/>
          </p:cNvSpPr>
          <p:nvPr>
            <p:ph type="sldNum" sz="quarter" idx="12"/>
          </p:nvPr>
        </p:nvSpPr>
        <p:spPr/>
        <p:txBody>
          <a:bodyPr/>
          <a:lstStyle/>
          <a:p>
            <a:fld id="{8BD755E7-5809-4A0A-B4E2-9B78D5C14FF6}" type="slidenum">
              <a:rPr lang="en-US" smtClean="0"/>
              <a:t>‹#›</a:t>
            </a:fld>
            <a:endParaRPr lang="en-US" dirty="0"/>
          </a:p>
        </p:txBody>
      </p:sp>
    </p:spTree>
    <p:extLst>
      <p:ext uri="{BB962C8B-B14F-4D97-AF65-F5344CB8AC3E}">
        <p14:creationId xmlns:p14="http://schemas.microsoft.com/office/powerpoint/2010/main" val="1727016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088869"/>
            <a:ext cx="4957483" cy="4088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9424" y="2088869"/>
            <a:ext cx="4984376" cy="4088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E8730F-13B8-4A08-A34A-953FB1BB544B}" type="datetime1">
              <a:rPr lang="en-US" smtClean="0"/>
              <a:t>11/16/2017</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r>
              <a:rPr lang="en-US" dirty="0"/>
              <a:t>Office of Performance Management</a:t>
            </a:r>
          </a:p>
        </p:txBody>
      </p:sp>
      <p:sp>
        <p:nvSpPr>
          <p:cNvPr id="7" name="Slide Number Placeholder 6"/>
          <p:cNvSpPr>
            <a:spLocks noGrp="1"/>
          </p:cNvSpPr>
          <p:nvPr>
            <p:ph type="sldNum" sz="quarter" idx="12"/>
          </p:nvPr>
        </p:nvSpPr>
        <p:spPr/>
        <p:txBody>
          <a:bodyPr/>
          <a:lstStyle/>
          <a:p>
            <a:fld id="{8BD755E7-5809-4A0A-B4E2-9B78D5C14FF6}" type="slidenum">
              <a:rPr lang="en-US" smtClean="0"/>
              <a:t>‹#›</a:t>
            </a:fld>
            <a:endParaRPr lang="en-US" dirty="0"/>
          </a:p>
        </p:txBody>
      </p:sp>
      <p:sp>
        <p:nvSpPr>
          <p:cNvPr id="10" name="Rectangle 9"/>
          <p:cNvSpPr/>
          <p:nvPr userDrawn="1"/>
        </p:nvSpPr>
        <p:spPr>
          <a:xfrm>
            <a:off x="838200" y="1277657"/>
            <a:ext cx="10515600" cy="126564"/>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userDrawn="1"/>
        </p:nvSpPr>
        <p:spPr>
          <a:xfrm>
            <a:off x="838200" y="1484905"/>
            <a:ext cx="4984376" cy="505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userDrawn="1"/>
        </p:nvSpPr>
        <p:spPr>
          <a:xfrm>
            <a:off x="6369424" y="1484905"/>
            <a:ext cx="4984376" cy="505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2436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AD0026-3803-4073-9C17-65999075A9F8}" type="datetime1">
              <a:rPr lang="en-US" smtClean="0"/>
              <a:t>11/16/2017</a:t>
            </a:fld>
            <a:endParaRPr lang="en-US" dirty="0"/>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r>
              <a:rPr lang="en-US" dirty="0"/>
              <a:t>Office of Performance Management</a:t>
            </a:r>
          </a:p>
        </p:txBody>
      </p:sp>
      <p:sp>
        <p:nvSpPr>
          <p:cNvPr id="9" name="Slide Number Placeholder 8"/>
          <p:cNvSpPr>
            <a:spLocks noGrp="1"/>
          </p:cNvSpPr>
          <p:nvPr>
            <p:ph type="sldNum" sz="quarter" idx="12"/>
          </p:nvPr>
        </p:nvSpPr>
        <p:spPr/>
        <p:txBody>
          <a:bodyPr/>
          <a:lstStyle/>
          <a:p>
            <a:fld id="{8BD755E7-5809-4A0A-B4E2-9B78D5C14FF6}" type="slidenum">
              <a:rPr lang="en-US" smtClean="0"/>
              <a:t>‹#›</a:t>
            </a:fld>
            <a:endParaRPr lang="en-US" dirty="0"/>
          </a:p>
        </p:txBody>
      </p:sp>
    </p:spTree>
    <p:extLst>
      <p:ext uri="{BB962C8B-B14F-4D97-AF65-F5344CB8AC3E}">
        <p14:creationId xmlns:p14="http://schemas.microsoft.com/office/powerpoint/2010/main" val="1564783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E722D7-9CD6-41E6-91DA-F5E69DD477B6}" type="datetime1">
              <a:rPr lang="en-US" smtClean="0"/>
              <a:t>11/16/2017</a:t>
            </a:fld>
            <a:endParaRPr lang="en-US" dirty="0"/>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r>
              <a:rPr lang="en-US" dirty="0"/>
              <a:t>Office of Performance Management</a:t>
            </a:r>
          </a:p>
        </p:txBody>
      </p:sp>
      <p:sp>
        <p:nvSpPr>
          <p:cNvPr id="5" name="Slide Number Placeholder 4"/>
          <p:cNvSpPr>
            <a:spLocks noGrp="1"/>
          </p:cNvSpPr>
          <p:nvPr>
            <p:ph type="sldNum" sz="quarter" idx="12"/>
          </p:nvPr>
        </p:nvSpPr>
        <p:spPr/>
        <p:txBody>
          <a:bodyPr/>
          <a:lstStyle/>
          <a:p>
            <a:fld id="{8BD755E7-5809-4A0A-B4E2-9B78D5C14FF6}" type="slidenum">
              <a:rPr lang="en-US" smtClean="0"/>
              <a:t>‹#›</a:t>
            </a:fld>
            <a:endParaRPr lang="en-US" dirty="0"/>
          </a:p>
        </p:txBody>
      </p:sp>
    </p:spTree>
    <p:extLst>
      <p:ext uri="{BB962C8B-B14F-4D97-AF65-F5344CB8AC3E}">
        <p14:creationId xmlns:p14="http://schemas.microsoft.com/office/powerpoint/2010/main" val="2106817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895019-E351-42BF-9CAA-0A840E70FDFB}" type="datetime1">
              <a:rPr lang="en-US" smtClean="0"/>
              <a:t>11/16/2017</a:t>
            </a:fld>
            <a:endParaRPr lang="en-US" dirty="0"/>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r>
              <a:rPr lang="en-US" dirty="0"/>
              <a:t>Office of Performance Management</a:t>
            </a:r>
          </a:p>
        </p:txBody>
      </p:sp>
      <p:sp>
        <p:nvSpPr>
          <p:cNvPr id="4" name="Slide Number Placeholder 3"/>
          <p:cNvSpPr>
            <a:spLocks noGrp="1"/>
          </p:cNvSpPr>
          <p:nvPr>
            <p:ph type="sldNum" sz="quarter" idx="12"/>
          </p:nvPr>
        </p:nvSpPr>
        <p:spPr/>
        <p:txBody>
          <a:bodyPr/>
          <a:lstStyle/>
          <a:p>
            <a:fld id="{8BD755E7-5809-4A0A-B4E2-9B78D5C14FF6}" type="slidenum">
              <a:rPr lang="en-US" smtClean="0"/>
              <a:t>‹#›</a:t>
            </a:fld>
            <a:endParaRPr lang="en-US" dirty="0"/>
          </a:p>
        </p:txBody>
      </p:sp>
    </p:spTree>
    <p:extLst>
      <p:ext uri="{BB962C8B-B14F-4D97-AF65-F5344CB8AC3E}">
        <p14:creationId xmlns:p14="http://schemas.microsoft.com/office/powerpoint/2010/main" val="1100790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895019-E351-42BF-9CAA-0A840E70FDFB}" type="datetime1">
              <a:rPr lang="en-US" smtClean="0"/>
              <a:t>11/16/2017</a:t>
            </a:fld>
            <a:endParaRPr lang="en-US" dirty="0"/>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r>
              <a:rPr lang="en-US" dirty="0"/>
              <a:t>Office of Performance Management</a:t>
            </a:r>
          </a:p>
        </p:txBody>
      </p:sp>
      <p:sp>
        <p:nvSpPr>
          <p:cNvPr id="4" name="Slide Number Placeholder 3"/>
          <p:cNvSpPr>
            <a:spLocks noGrp="1"/>
          </p:cNvSpPr>
          <p:nvPr>
            <p:ph type="sldNum" sz="quarter" idx="12"/>
          </p:nvPr>
        </p:nvSpPr>
        <p:spPr/>
        <p:txBody>
          <a:bodyPr/>
          <a:lstStyle/>
          <a:p>
            <a:fld id="{8BD755E7-5809-4A0A-B4E2-9B78D5C14FF6}" type="slidenum">
              <a:rPr lang="en-US" smtClean="0"/>
              <a:t>‹#›</a:t>
            </a:fld>
            <a:endParaRPr lang="en-US" dirty="0"/>
          </a:p>
        </p:txBody>
      </p:sp>
      <p:sp>
        <p:nvSpPr>
          <p:cNvPr id="5" name="Rectangle 4"/>
          <p:cNvSpPr/>
          <p:nvPr userDrawn="1"/>
        </p:nvSpPr>
        <p:spPr>
          <a:xfrm>
            <a:off x="0" y="2850776"/>
            <a:ext cx="12192000" cy="914400"/>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tx1"/>
                </a:solidFill>
              </a:rPr>
              <a:t>Appendix</a:t>
            </a:r>
          </a:p>
        </p:txBody>
      </p:sp>
    </p:spTree>
    <p:extLst>
      <p:ext uri="{BB962C8B-B14F-4D97-AF65-F5344CB8AC3E}">
        <p14:creationId xmlns:p14="http://schemas.microsoft.com/office/powerpoint/2010/main" val="3115845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59D277F-07D2-4158-ADBC-3E1A406A34A1}" type="datetime1">
              <a:rPr lang="en-US" smtClean="0"/>
              <a:t>11/16/2017</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r>
              <a:rPr lang="en-US" dirty="0"/>
              <a:t>Office of Performance Management</a:t>
            </a:r>
          </a:p>
        </p:txBody>
      </p:sp>
      <p:sp>
        <p:nvSpPr>
          <p:cNvPr id="7" name="Slide Number Placeholder 6"/>
          <p:cNvSpPr>
            <a:spLocks noGrp="1"/>
          </p:cNvSpPr>
          <p:nvPr>
            <p:ph type="sldNum" sz="quarter" idx="12"/>
          </p:nvPr>
        </p:nvSpPr>
        <p:spPr/>
        <p:txBody>
          <a:bodyPr/>
          <a:lstStyle/>
          <a:p>
            <a:fld id="{8BD755E7-5809-4A0A-B4E2-9B78D5C14FF6}" type="slidenum">
              <a:rPr lang="en-US" smtClean="0"/>
              <a:t>‹#›</a:t>
            </a:fld>
            <a:endParaRPr lang="en-US" dirty="0"/>
          </a:p>
        </p:txBody>
      </p:sp>
    </p:spTree>
    <p:extLst>
      <p:ext uri="{BB962C8B-B14F-4D97-AF65-F5344CB8AC3E}">
        <p14:creationId xmlns:p14="http://schemas.microsoft.com/office/powerpoint/2010/main" val="1544905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5"/>
            </p:custDataLst>
            <p:extLst>
              <p:ext uri="{D42A27DB-BD31-4B8C-83A1-F6EECF244321}">
                <p14:modId xmlns:p14="http://schemas.microsoft.com/office/powerpoint/2010/main" val="1383404423"/>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338"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589" y="1590"/>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838200" y="365126"/>
            <a:ext cx="10515600" cy="8499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583607"/>
            <a:ext cx="10515600" cy="4593356"/>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DD96ACE-8A4F-464F-8F20-63DB381922A9}" type="datetime1">
              <a:rPr lang="en-US" smtClean="0"/>
              <a:t>11/16/2017</a:t>
            </a:fld>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BD755E7-5809-4A0A-B4E2-9B78D5C14FF6}" type="slidenum">
              <a:rPr lang="en-US" smtClean="0"/>
              <a:t>‹#›</a:t>
            </a:fld>
            <a:endParaRPr lang="en-US" dirty="0"/>
          </a:p>
        </p:txBody>
      </p:sp>
      <p:pic>
        <p:nvPicPr>
          <p:cNvPr id="1026" name="Picture 2" descr="http://etc.usf.edu/clipart/57900/57961/57961_ri_seal_mth.gif"/>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94130" y="67442"/>
            <a:ext cx="548903" cy="541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176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hf hdr="0" dt="0"/>
  <p:txStyles>
    <p:titleStyle>
      <a:lvl1pPr algn="l" defTabSz="6858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343870"/>
            <a:ext cx="9264242" cy="4106981"/>
          </a:xfrm>
        </p:spPr>
        <p:txBody>
          <a:bodyPr/>
          <a:lstStyle/>
          <a:p>
            <a:br>
              <a:rPr lang="en-US" sz="6000" dirty="0">
                <a:solidFill>
                  <a:schemeClr val="accent5">
                    <a:lumMod val="50000"/>
                  </a:schemeClr>
                </a:solidFill>
                <a:latin typeface="Arial" charset="0"/>
                <a:ea typeface="Arial" charset="0"/>
                <a:cs typeface="Arial" charset="0"/>
              </a:rPr>
            </a:br>
            <a:r>
              <a:rPr lang="en-US" sz="6000" dirty="0">
                <a:solidFill>
                  <a:schemeClr val="accent5">
                    <a:lumMod val="50000"/>
                  </a:schemeClr>
                </a:solidFill>
                <a:latin typeface="Arial" charset="0"/>
                <a:ea typeface="Arial" charset="0"/>
                <a:cs typeface="Arial" charset="0"/>
              </a:rPr>
              <a:t>State of Rhode Island</a:t>
            </a:r>
            <a:br>
              <a:rPr lang="en-US" sz="6000" dirty="0">
                <a:solidFill>
                  <a:schemeClr val="accent5">
                    <a:lumMod val="50000"/>
                  </a:schemeClr>
                </a:solidFill>
                <a:latin typeface="Arial" charset="0"/>
                <a:ea typeface="Arial" charset="0"/>
                <a:cs typeface="Arial" charset="0"/>
              </a:rPr>
            </a:br>
            <a:r>
              <a:rPr lang="en-US" sz="4400" dirty="0">
                <a:solidFill>
                  <a:schemeClr val="accent5">
                    <a:lumMod val="50000"/>
                  </a:schemeClr>
                </a:solidFill>
                <a:latin typeface="Arial" charset="0"/>
                <a:ea typeface="Arial" charset="0"/>
                <a:cs typeface="Arial" charset="0"/>
              </a:rPr>
              <a:t>Request for Proposal </a:t>
            </a:r>
            <a:br>
              <a:rPr lang="en-US" sz="4400" dirty="0">
                <a:solidFill>
                  <a:schemeClr val="accent5">
                    <a:lumMod val="50000"/>
                  </a:schemeClr>
                </a:solidFill>
                <a:latin typeface="Arial" charset="0"/>
                <a:ea typeface="Arial" charset="0"/>
                <a:cs typeface="Arial" charset="0"/>
              </a:rPr>
            </a:br>
            <a:r>
              <a:rPr lang="en-US" sz="4400" dirty="0">
                <a:solidFill>
                  <a:schemeClr val="accent5">
                    <a:lumMod val="50000"/>
                  </a:schemeClr>
                </a:solidFill>
                <a:latin typeface="Arial" charset="0"/>
                <a:ea typeface="Arial" charset="0"/>
                <a:cs typeface="Arial" charset="0"/>
              </a:rPr>
              <a:t>(RFP)</a:t>
            </a:r>
            <a:br>
              <a:rPr lang="en-US" sz="4400" dirty="0">
                <a:solidFill>
                  <a:schemeClr val="accent5">
                    <a:lumMod val="50000"/>
                  </a:schemeClr>
                </a:solidFill>
                <a:latin typeface="Arial" charset="0"/>
                <a:ea typeface="Arial" charset="0"/>
                <a:cs typeface="Arial" charset="0"/>
              </a:rPr>
            </a:br>
            <a:br>
              <a:rPr lang="en-US" sz="6000" b="1" dirty="0">
                <a:solidFill>
                  <a:schemeClr val="accent5">
                    <a:lumMod val="50000"/>
                  </a:schemeClr>
                </a:solidFill>
                <a:latin typeface="Arial" charset="0"/>
                <a:ea typeface="Arial" charset="0"/>
                <a:cs typeface="Arial" charset="0"/>
              </a:rPr>
            </a:br>
            <a:endParaRPr lang="en-US" sz="2400" dirty="0">
              <a:solidFill>
                <a:schemeClr val="accent5">
                  <a:lumMod val="50000"/>
                </a:schemeClr>
              </a:solidFill>
              <a:latin typeface="Arial" charset="0"/>
              <a:ea typeface="Arial" charset="0"/>
              <a:cs typeface="Arial" charset="0"/>
            </a:endParaRPr>
          </a:p>
        </p:txBody>
      </p:sp>
      <p:sp>
        <p:nvSpPr>
          <p:cNvPr id="6" name="Subtitle 5"/>
          <p:cNvSpPr>
            <a:spLocks noGrp="1"/>
          </p:cNvSpPr>
          <p:nvPr>
            <p:ph type="subTitle" idx="1"/>
          </p:nvPr>
        </p:nvSpPr>
        <p:spPr>
          <a:xfrm>
            <a:off x="1390185" y="2688080"/>
            <a:ext cx="9144000" cy="1004582"/>
          </a:xfrm>
        </p:spPr>
        <p:txBody>
          <a:bodyPr/>
          <a:lstStyle/>
          <a:p>
            <a:pPr>
              <a:spcBef>
                <a:spcPct val="0"/>
              </a:spcBef>
            </a:pPr>
            <a:endParaRPr lang="en-US" altLang="en-US" i="1" dirty="0"/>
          </a:p>
          <a:p>
            <a:pPr>
              <a:spcBef>
                <a:spcPct val="0"/>
              </a:spcBef>
            </a:pPr>
            <a:r>
              <a:rPr lang="en-US" altLang="en-US" i="1" dirty="0"/>
              <a:t>Introduction Facilitated and Presented by:</a:t>
            </a:r>
          </a:p>
          <a:p>
            <a:pPr>
              <a:spcBef>
                <a:spcPct val="0"/>
              </a:spcBef>
            </a:pPr>
            <a:r>
              <a:rPr lang="en-US" altLang="en-US" i="1" dirty="0"/>
              <a:t>Department of Administration</a:t>
            </a:r>
          </a:p>
          <a:p>
            <a:pPr>
              <a:spcBef>
                <a:spcPct val="0"/>
              </a:spcBef>
            </a:pPr>
            <a:r>
              <a:rPr lang="en-US" altLang="en-US" i="1" dirty="0"/>
              <a:t>Division of Purchases, </a:t>
            </a:r>
            <a:r>
              <a:rPr lang="en-US" altLang="en-US" dirty="0"/>
              <a:t>2016</a:t>
            </a:r>
          </a:p>
        </p:txBody>
      </p:sp>
      <p:sp>
        <p:nvSpPr>
          <p:cNvPr id="4" name="Slide Number Placeholder 3"/>
          <p:cNvSpPr>
            <a:spLocks noGrp="1"/>
          </p:cNvSpPr>
          <p:nvPr>
            <p:ph type="sldNum" sz="quarter" idx="12"/>
          </p:nvPr>
        </p:nvSpPr>
        <p:spPr/>
        <p:txBody>
          <a:bodyPr/>
          <a:lstStyle/>
          <a:p>
            <a:fld id="{8BD755E7-5809-4A0A-B4E2-9B78D5C14FF6}" type="slidenum">
              <a:rPr lang="en-US" smtClean="0"/>
              <a:pPr/>
              <a:t>1</a:t>
            </a:fld>
            <a:endParaRPr lang="en-US" dirty="0"/>
          </a:p>
        </p:txBody>
      </p:sp>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tretch>
            <a:fillRect/>
          </a:stretch>
        </p:blipFill>
        <p:spPr>
          <a:xfrm>
            <a:off x="4295571" y="3919539"/>
            <a:ext cx="3492500" cy="2619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85476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How are proposals measured?</a:t>
            </a:r>
            <a:endParaRPr lang="en-US" sz="3400"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fld id="{8BD755E7-5809-4A0A-B4E2-9B78D5C14FF6}" type="slidenum">
              <a:rPr lang="en-US" smtClean="0"/>
              <a:pPr/>
              <a:t>10</a:t>
            </a:fld>
            <a:endParaRPr lang="en-US" dirty="0"/>
          </a:p>
        </p:txBody>
      </p:sp>
      <p:sp>
        <p:nvSpPr>
          <p:cNvPr id="5" name="Subtitle 5"/>
          <p:cNvSpPr txBox="1">
            <a:spLocks/>
          </p:cNvSpPr>
          <p:nvPr/>
        </p:nvSpPr>
        <p:spPr>
          <a:xfrm>
            <a:off x="11299115" y="20402"/>
            <a:ext cx="892885" cy="30525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US" i="1" dirty="0"/>
          </a:p>
        </p:txBody>
      </p:sp>
      <p:sp>
        <p:nvSpPr>
          <p:cNvPr id="8"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t>The Technical Evaluation Phase is measured by the criteria defined in the Technical Proposal Section and further described based on a point value system in the Evaluation Section.</a:t>
            </a:r>
          </a:p>
          <a:p>
            <a:pPr marL="342900" lvl="1" indent="0">
              <a:buNone/>
            </a:pPr>
            <a:endParaRPr lang="en-US" sz="1400" dirty="0">
              <a:solidFill>
                <a:schemeClr val="accent5">
                  <a:lumMod val="50000"/>
                </a:schemeClr>
              </a:solidFill>
            </a:endParaRPr>
          </a:p>
        </p:txBody>
      </p:sp>
    </p:spTree>
    <p:extLst>
      <p:ext uri="{BB962C8B-B14F-4D97-AF65-F5344CB8AC3E}">
        <p14:creationId xmlns:p14="http://schemas.microsoft.com/office/powerpoint/2010/main" val="3288112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How are proposals  measured?</a:t>
            </a:r>
            <a:endParaRPr lang="en-US" sz="3400"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fld id="{8BD755E7-5809-4A0A-B4E2-9B78D5C14FF6}" type="slidenum">
              <a:rPr lang="en-US" smtClean="0"/>
              <a:pPr/>
              <a:t>11</a:t>
            </a:fld>
            <a:endParaRPr lang="en-US" dirty="0"/>
          </a:p>
        </p:txBody>
      </p:sp>
      <p:sp>
        <p:nvSpPr>
          <p:cNvPr id="5" name="Subtitle 5"/>
          <p:cNvSpPr txBox="1">
            <a:spLocks/>
          </p:cNvSpPr>
          <p:nvPr/>
        </p:nvSpPr>
        <p:spPr>
          <a:xfrm>
            <a:off x="11299115" y="20402"/>
            <a:ext cx="892885" cy="30525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US" i="1" dirty="0"/>
          </a:p>
        </p:txBody>
      </p:sp>
      <p:sp>
        <p:nvSpPr>
          <p:cNvPr id="8"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b="1" dirty="0">
                <a:solidFill>
                  <a:schemeClr val="accent5">
                    <a:lumMod val="50000"/>
                  </a:schemeClr>
                </a:solidFill>
              </a:rPr>
              <a:t>Technical Evaluation Phase</a:t>
            </a:r>
          </a:p>
          <a:p>
            <a:r>
              <a:rPr lang="en-US" sz="2000" dirty="0"/>
              <a:t>In order for proposals to advance from the Technical Phase to the Cost Phase, vendors must pass the minimum threshold set forth in the RFP Evaluation and Selection Criteria. </a:t>
            </a:r>
          </a:p>
          <a:p>
            <a:endParaRPr lang="en-US" sz="2000" dirty="0"/>
          </a:p>
          <a:p>
            <a:pPr lvl="1"/>
            <a:r>
              <a:rPr lang="en-US" sz="1850" dirty="0"/>
              <a:t>Typically 70 points out of the possible 100 points (can be lower).</a:t>
            </a:r>
          </a:p>
          <a:p>
            <a:endParaRPr lang="en-US" sz="2000" dirty="0"/>
          </a:p>
          <a:p>
            <a:pPr lvl="1"/>
            <a:r>
              <a:rPr lang="en-US" sz="1850" dirty="0"/>
              <a:t>Agencies set the minimum threshold to be deemed responsive.</a:t>
            </a:r>
          </a:p>
          <a:p>
            <a:pPr lvl="2"/>
            <a:r>
              <a:rPr lang="en-US" sz="1700" dirty="0"/>
              <a:t>E.G. 60 out of 70 Points (85.7%)</a:t>
            </a:r>
          </a:p>
          <a:p>
            <a:pPr marL="342900" lvl="1" indent="0">
              <a:buNone/>
            </a:pPr>
            <a:endParaRPr lang="en-US" sz="1400" dirty="0">
              <a:solidFill>
                <a:schemeClr val="accent5">
                  <a:lumMod val="50000"/>
                </a:schemeClr>
              </a:solidFill>
            </a:endParaRPr>
          </a:p>
        </p:txBody>
      </p:sp>
    </p:spTree>
    <p:extLst>
      <p:ext uri="{BB962C8B-B14F-4D97-AF65-F5344CB8AC3E}">
        <p14:creationId xmlns:p14="http://schemas.microsoft.com/office/powerpoint/2010/main" val="2434883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How are proposals  measured?</a:t>
            </a:r>
            <a:endParaRPr lang="en-US" sz="3400"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fld id="{8BD755E7-5809-4A0A-B4E2-9B78D5C14FF6}" type="slidenum">
              <a:rPr lang="en-US" smtClean="0"/>
              <a:pPr/>
              <a:t>12</a:t>
            </a:fld>
            <a:endParaRPr lang="en-US" dirty="0"/>
          </a:p>
        </p:txBody>
      </p:sp>
      <p:sp>
        <p:nvSpPr>
          <p:cNvPr id="5" name="Subtitle 5"/>
          <p:cNvSpPr txBox="1">
            <a:spLocks/>
          </p:cNvSpPr>
          <p:nvPr/>
        </p:nvSpPr>
        <p:spPr>
          <a:xfrm>
            <a:off x="11299115" y="20402"/>
            <a:ext cx="892885" cy="30525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US" i="1" dirty="0"/>
          </a:p>
        </p:txBody>
      </p:sp>
      <p:sp>
        <p:nvSpPr>
          <p:cNvPr id="8"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During the course of the technical evaluation, should the need arise to receive clarification from the vendor on a particular aspect of their  proposals or to schedule a demonstration that was part of the evaluation design…..</a:t>
            </a:r>
          </a:p>
          <a:p>
            <a:endParaRPr lang="en-US" sz="2000" dirty="0"/>
          </a:p>
          <a:p>
            <a:r>
              <a:rPr lang="en-US" sz="2000" dirty="0"/>
              <a:t>The evaluation team chair must contact the buyer on the RFP for guidance.</a:t>
            </a:r>
          </a:p>
          <a:p>
            <a:endParaRPr lang="en-US" sz="2000" dirty="0"/>
          </a:p>
          <a:p>
            <a:r>
              <a:rPr lang="en-US" sz="2000" dirty="0"/>
              <a:t>The evaluation team must not contact any vendor without authorization from Purchases.</a:t>
            </a:r>
          </a:p>
          <a:p>
            <a:pPr marL="342900" lvl="1" indent="0">
              <a:buNone/>
            </a:pPr>
            <a:endParaRPr lang="en-US" sz="1400" dirty="0">
              <a:solidFill>
                <a:schemeClr val="accent5">
                  <a:lumMod val="50000"/>
                </a:schemeClr>
              </a:solidFill>
            </a:endParaRPr>
          </a:p>
        </p:txBody>
      </p:sp>
    </p:spTree>
    <p:extLst>
      <p:ext uri="{BB962C8B-B14F-4D97-AF65-F5344CB8AC3E}">
        <p14:creationId xmlns:p14="http://schemas.microsoft.com/office/powerpoint/2010/main" val="2967262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How are proposals  measured?</a:t>
            </a:r>
            <a:endParaRPr lang="en-US" sz="3400"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fld id="{8BD755E7-5809-4A0A-B4E2-9B78D5C14FF6}" type="slidenum">
              <a:rPr lang="en-US" smtClean="0"/>
              <a:pPr/>
              <a:t>13</a:t>
            </a:fld>
            <a:endParaRPr lang="en-US" dirty="0"/>
          </a:p>
        </p:txBody>
      </p:sp>
      <p:sp>
        <p:nvSpPr>
          <p:cNvPr id="5" name="Subtitle 5"/>
          <p:cNvSpPr txBox="1">
            <a:spLocks/>
          </p:cNvSpPr>
          <p:nvPr/>
        </p:nvSpPr>
        <p:spPr>
          <a:xfrm>
            <a:off x="11299115" y="20402"/>
            <a:ext cx="892885" cy="30525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US" i="1" dirty="0"/>
          </a:p>
        </p:txBody>
      </p:sp>
      <p:sp>
        <p:nvSpPr>
          <p:cNvPr id="8"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Applicants may be required to submit additional written information or be asked to make an oral presentation before the technical review committee to clarify statements made in their proposal. </a:t>
            </a:r>
          </a:p>
          <a:p>
            <a:endParaRPr lang="en-US" sz="2000" dirty="0"/>
          </a:p>
          <a:p>
            <a:r>
              <a:rPr lang="en-US" sz="2000" dirty="0"/>
              <a:t>Vendor Demonstrations</a:t>
            </a:r>
          </a:p>
          <a:p>
            <a:pPr marL="342900" lvl="1" indent="0">
              <a:buNone/>
            </a:pPr>
            <a:endParaRPr lang="en-US" sz="1400" dirty="0">
              <a:solidFill>
                <a:schemeClr val="accent5">
                  <a:lumMod val="50000"/>
                </a:schemeClr>
              </a:solidFill>
            </a:endParaRPr>
          </a:p>
        </p:txBody>
      </p:sp>
    </p:spTree>
    <p:extLst>
      <p:ext uri="{BB962C8B-B14F-4D97-AF65-F5344CB8AC3E}">
        <p14:creationId xmlns:p14="http://schemas.microsoft.com/office/powerpoint/2010/main" val="943961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How are proposals measured?</a:t>
            </a:r>
            <a:endParaRPr lang="en-US" sz="3400"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fld id="{8BD755E7-5809-4A0A-B4E2-9B78D5C14FF6}" type="slidenum">
              <a:rPr lang="en-US" smtClean="0"/>
              <a:pPr/>
              <a:t>14</a:t>
            </a:fld>
            <a:endParaRPr lang="en-US" dirty="0"/>
          </a:p>
        </p:txBody>
      </p:sp>
      <p:sp>
        <p:nvSpPr>
          <p:cNvPr id="5" name="Subtitle 5"/>
          <p:cNvSpPr txBox="1">
            <a:spLocks/>
          </p:cNvSpPr>
          <p:nvPr/>
        </p:nvSpPr>
        <p:spPr>
          <a:xfrm>
            <a:off x="11299115" y="20402"/>
            <a:ext cx="892885" cy="30525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US" i="1" dirty="0"/>
          </a:p>
        </p:txBody>
      </p:sp>
      <p:sp>
        <p:nvSpPr>
          <p:cNvPr id="8"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Agencies  then transmit the results from the Technical Evaluation Phase (including the ranking of each proposal) to Purchases through an Evaluation Memo, which presents the finding and requests the advancement of those “qualified vendors” to the Cost Phase.</a:t>
            </a:r>
          </a:p>
          <a:p>
            <a:pPr marL="342900" lvl="1" indent="0">
              <a:buNone/>
            </a:pPr>
            <a:endParaRPr lang="en-US" sz="1400" dirty="0">
              <a:solidFill>
                <a:schemeClr val="accent5">
                  <a:lumMod val="50000"/>
                </a:schemeClr>
              </a:solidFill>
            </a:endParaRPr>
          </a:p>
        </p:txBody>
      </p:sp>
    </p:spTree>
    <p:extLst>
      <p:ext uri="{BB962C8B-B14F-4D97-AF65-F5344CB8AC3E}">
        <p14:creationId xmlns:p14="http://schemas.microsoft.com/office/powerpoint/2010/main" val="1752552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How are proposals measured?</a:t>
            </a:r>
            <a:endParaRPr lang="en-US" sz="3400"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fld id="{8BD755E7-5809-4A0A-B4E2-9B78D5C14FF6}" type="slidenum">
              <a:rPr lang="en-US" smtClean="0"/>
              <a:pPr/>
              <a:t>15</a:t>
            </a:fld>
            <a:endParaRPr lang="en-US" dirty="0"/>
          </a:p>
        </p:txBody>
      </p:sp>
      <p:sp>
        <p:nvSpPr>
          <p:cNvPr id="5" name="Subtitle 5"/>
          <p:cNvSpPr txBox="1">
            <a:spLocks/>
          </p:cNvSpPr>
          <p:nvPr/>
        </p:nvSpPr>
        <p:spPr>
          <a:xfrm>
            <a:off x="11299115" y="20402"/>
            <a:ext cx="892885" cy="30525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US" i="1" dirty="0"/>
          </a:p>
        </p:txBody>
      </p:sp>
      <p:sp>
        <p:nvSpPr>
          <p:cNvPr id="8"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defRPr/>
            </a:pPr>
            <a:r>
              <a:rPr lang="en-US" altLang="en-US" sz="2000" dirty="0"/>
              <a:t>Memos consist of the following, but are not limited to:</a:t>
            </a:r>
          </a:p>
          <a:p>
            <a:pPr marL="0" indent="0">
              <a:buNone/>
              <a:defRPr/>
            </a:pPr>
            <a:endParaRPr lang="en-US" altLang="en-US" sz="2000" dirty="0"/>
          </a:p>
          <a:p>
            <a:pPr marL="514350" indent="-514350">
              <a:buFont typeface="Wingdings 2" panose="05020102010507070707" pitchFamily="18" charset="2"/>
              <a:buAutoNum type="arabicPeriod"/>
              <a:defRPr/>
            </a:pPr>
            <a:r>
              <a:rPr lang="en-US" altLang="en-US" sz="2000" dirty="0"/>
              <a:t>Solicitation number and title;</a:t>
            </a:r>
          </a:p>
          <a:p>
            <a:pPr marL="514350" indent="-514350">
              <a:buFont typeface="Wingdings 2" panose="05020102010507070707" pitchFamily="18" charset="2"/>
              <a:buAutoNum type="arabicPeriod"/>
              <a:defRPr/>
            </a:pPr>
            <a:r>
              <a:rPr lang="en-US" altLang="en-US" sz="2000" dirty="0"/>
              <a:t>Brief description of the services solicited;</a:t>
            </a:r>
          </a:p>
          <a:p>
            <a:pPr marL="514350" indent="-514350">
              <a:buFont typeface="Wingdings 2" panose="05020102010507070707" pitchFamily="18" charset="2"/>
              <a:buAutoNum type="arabicPeriod"/>
              <a:defRPr/>
            </a:pPr>
            <a:r>
              <a:rPr lang="en-US" altLang="en-US" sz="2000" dirty="0"/>
              <a:t>Composition of the Technical Evaluation Team;</a:t>
            </a:r>
          </a:p>
          <a:p>
            <a:pPr marL="514350" indent="-514350">
              <a:buFont typeface="Wingdings 2" panose="05020102010507070707" pitchFamily="18" charset="2"/>
              <a:buAutoNum type="arabicPeriod"/>
              <a:defRPr/>
            </a:pPr>
            <a:r>
              <a:rPr lang="en-US" altLang="en-US" sz="2000" dirty="0"/>
              <a:t>Description of the review process;</a:t>
            </a:r>
          </a:p>
          <a:p>
            <a:pPr marL="514350" indent="-514350">
              <a:buFont typeface="Wingdings 2" panose="05020102010507070707" pitchFamily="18" charset="2"/>
              <a:buAutoNum type="arabicPeriod"/>
              <a:defRPr/>
            </a:pPr>
            <a:r>
              <a:rPr lang="en-US" altLang="en-US" sz="2000" dirty="0"/>
              <a:t>Brief narrative of the Strengths and Weakness of each proposal;</a:t>
            </a:r>
          </a:p>
          <a:p>
            <a:pPr marL="514350" indent="-514350">
              <a:buFont typeface="Wingdings 2" panose="05020102010507070707" pitchFamily="18" charset="2"/>
              <a:buAutoNum type="arabicPeriod"/>
              <a:defRPr/>
            </a:pPr>
            <a:r>
              <a:rPr lang="en-US" altLang="en-US" sz="2000" dirty="0"/>
              <a:t>Ranked Scoring according to the evaluation criteria; and </a:t>
            </a:r>
          </a:p>
          <a:p>
            <a:pPr marL="514350" indent="-514350">
              <a:buFont typeface="Wingdings 2" panose="05020102010507070707" pitchFamily="18" charset="2"/>
              <a:buAutoNum type="arabicPeriod"/>
              <a:defRPr/>
            </a:pPr>
            <a:r>
              <a:rPr lang="en-US" altLang="en-US" sz="2000" dirty="0"/>
              <a:t>Recommendation of action.</a:t>
            </a:r>
          </a:p>
          <a:p>
            <a:pPr marL="342900" lvl="1" indent="0">
              <a:buNone/>
            </a:pPr>
            <a:endParaRPr lang="en-US" sz="1400" dirty="0">
              <a:solidFill>
                <a:schemeClr val="accent5">
                  <a:lumMod val="50000"/>
                </a:schemeClr>
              </a:solidFill>
            </a:endParaRPr>
          </a:p>
        </p:txBody>
      </p:sp>
    </p:spTree>
    <p:extLst>
      <p:ext uri="{BB962C8B-B14F-4D97-AF65-F5344CB8AC3E}">
        <p14:creationId xmlns:p14="http://schemas.microsoft.com/office/powerpoint/2010/main" val="1858889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How are proposals measured?</a:t>
            </a:r>
            <a:endParaRPr lang="en-US" sz="3400"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fld id="{8BD755E7-5809-4A0A-B4E2-9B78D5C14FF6}" type="slidenum">
              <a:rPr lang="en-US" smtClean="0"/>
              <a:pPr/>
              <a:t>16</a:t>
            </a:fld>
            <a:endParaRPr lang="en-US" dirty="0"/>
          </a:p>
        </p:txBody>
      </p:sp>
      <p:sp>
        <p:nvSpPr>
          <p:cNvPr id="5" name="Subtitle 5"/>
          <p:cNvSpPr txBox="1">
            <a:spLocks/>
          </p:cNvSpPr>
          <p:nvPr/>
        </p:nvSpPr>
        <p:spPr>
          <a:xfrm>
            <a:off x="11299115" y="20402"/>
            <a:ext cx="892885" cy="30525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US" i="1" dirty="0"/>
          </a:p>
        </p:txBody>
      </p:sp>
      <p:sp>
        <p:nvSpPr>
          <p:cNvPr id="8"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b="1" dirty="0">
                <a:solidFill>
                  <a:schemeClr val="accent5">
                    <a:lumMod val="50000"/>
                  </a:schemeClr>
                </a:solidFill>
              </a:rPr>
              <a:t>The Cost Review Phase</a:t>
            </a:r>
          </a:p>
          <a:p>
            <a:r>
              <a:rPr lang="en-US" sz="2000" dirty="0"/>
              <a:t>Measures the Vendors responsiveness to provide a qualified cost as described in the RFP Cost Proposal Section.</a:t>
            </a:r>
          </a:p>
          <a:p>
            <a:endParaRPr lang="en-US" sz="2000" dirty="0"/>
          </a:p>
          <a:p>
            <a:r>
              <a:rPr lang="en-US" sz="2000" dirty="0"/>
              <a:t>Agencies must first review the proposal for responsiveness, then apply the formula described in the Evaluation and Selection Section.</a:t>
            </a:r>
          </a:p>
          <a:p>
            <a:pPr marL="342900" lvl="1" indent="0">
              <a:buNone/>
            </a:pPr>
            <a:endParaRPr lang="en-US" sz="1400" dirty="0">
              <a:solidFill>
                <a:schemeClr val="accent5">
                  <a:lumMod val="50000"/>
                </a:schemeClr>
              </a:solidFill>
            </a:endParaRPr>
          </a:p>
        </p:txBody>
      </p:sp>
    </p:spTree>
    <p:extLst>
      <p:ext uri="{BB962C8B-B14F-4D97-AF65-F5344CB8AC3E}">
        <p14:creationId xmlns:p14="http://schemas.microsoft.com/office/powerpoint/2010/main" val="1776213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How are proposals measured?</a:t>
            </a:r>
            <a:endParaRPr lang="en-US" sz="3400"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fld id="{8BD755E7-5809-4A0A-B4E2-9B78D5C14FF6}" type="slidenum">
              <a:rPr lang="en-US" smtClean="0"/>
              <a:pPr/>
              <a:t>17</a:t>
            </a:fld>
            <a:endParaRPr lang="en-US" dirty="0"/>
          </a:p>
        </p:txBody>
      </p:sp>
      <p:sp>
        <p:nvSpPr>
          <p:cNvPr id="5" name="Subtitle 5"/>
          <p:cNvSpPr txBox="1">
            <a:spLocks/>
          </p:cNvSpPr>
          <p:nvPr/>
        </p:nvSpPr>
        <p:spPr>
          <a:xfrm>
            <a:off x="11299115" y="20402"/>
            <a:ext cx="892885" cy="30525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US" i="1" dirty="0"/>
          </a:p>
        </p:txBody>
      </p:sp>
      <p:sp>
        <p:nvSpPr>
          <p:cNvPr id="8"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b="1" dirty="0">
                <a:solidFill>
                  <a:schemeClr val="accent5">
                    <a:lumMod val="50000"/>
                  </a:schemeClr>
                </a:solidFill>
              </a:rPr>
              <a:t>Cost Evaluation Phase</a:t>
            </a:r>
          </a:p>
          <a:p>
            <a:r>
              <a:rPr lang="en-US" sz="2000" dirty="0"/>
              <a:t>The lowest responsive cost proposal receives the full 30 points for cost.</a:t>
            </a:r>
          </a:p>
          <a:p>
            <a:r>
              <a:rPr lang="en-US" sz="2000" dirty="0"/>
              <a:t>Other proposals are then measured using the following formula:</a:t>
            </a:r>
          </a:p>
          <a:p>
            <a:pPr marL="0" indent="0" algn="ctr">
              <a:buNone/>
            </a:pPr>
            <a:r>
              <a:rPr lang="en-US" sz="2000" i="1" dirty="0"/>
              <a:t>*lowest responsive cost proposal divided by (this cost proposal) times 30 points *</a:t>
            </a:r>
          </a:p>
          <a:p>
            <a:pPr marL="342900" lvl="1" indent="0">
              <a:buNone/>
            </a:pPr>
            <a:endParaRPr lang="en-US" sz="1400" dirty="0">
              <a:solidFill>
                <a:schemeClr val="accent5">
                  <a:lumMod val="50000"/>
                </a:schemeClr>
              </a:solidFill>
            </a:endParaRPr>
          </a:p>
        </p:txBody>
      </p:sp>
    </p:spTree>
    <p:extLst>
      <p:ext uri="{BB962C8B-B14F-4D97-AF65-F5344CB8AC3E}">
        <p14:creationId xmlns:p14="http://schemas.microsoft.com/office/powerpoint/2010/main" val="3307742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How are proposals  measured?</a:t>
            </a:r>
            <a:endParaRPr lang="en-US" sz="3400"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fld id="{8BD755E7-5809-4A0A-B4E2-9B78D5C14FF6}" type="slidenum">
              <a:rPr lang="en-US" smtClean="0"/>
              <a:pPr/>
              <a:t>18</a:t>
            </a:fld>
            <a:endParaRPr lang="en-US" dirty="0"/>
          </a:p>
        </p:txBody>
      </p:sp>
      <p:sp>
        <p:nvSpPr>
          <p:cNvPr id="5" name="Subtitle 5"/>
          <p:cNvSpPr txBox="1">
            <a:spLocks/>
          </p:cNvSpPr>
          <p:nvPr/>
        </p:nvSpPr>
        <p:spPr>
          <a:xfrm>
            <a:off x="11299115" y="20402"/>
            <a:ext cx="892885" cy="30525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US" i="1" dirty="0"/>
          </a:p>
        </p:txBody>
      </p:sp>
      <p:sp>
        <p:nvSpPr>
          <p:cNvPr id="8"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Agencies  then transmit the results from the Cost Evaluation Phase to Purchases through a Final Evaluation Memo, recommending the award to the highest ranked technically qualified vendor.</a:t>
            </a:r>
          </a:p>
          <a:p>
            <a:pPr marL="342900" lvl="1" indent="0">
              <a:buNone/>
            </a:pPr>
            <a:endParaRPr lang="en-US" sz="1400" dirty="0">
              <a:solidFill>
                <a:schemeClr val="accent5">
                  <a:lumMod val="50000"/>
                </a:schemeClr>
              </a:solidFill>
            </a:endParaRPr>
          </a:p>
        </p:txBody>
      </p:sp>
    </p:spTree>
    <p:extLst>
      <p:ext uri="{BB962C8B-B14F-4D97-AF65-F5344CB8AC3E}">
        <p14:creationId xmlns:p14="http://schemas.microsoft.com/office/powerpoint/2010/main" val="3888266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Evaluation Team Composition</a:t>
            </a:r>
            <a:endParaRPr lang="en-US" sz="3400"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fld id="{8BD755E7-5809-4A0A-B4E2-9B78D5C14FF6}" type="slidenum">
              <a:rPr lang="en-US" smtClean="0"/>
              <a:pPr/>
              <a:t>19</a:t>
            </a:fld>
            <a:endParaRPr lang="en-US" dirty="0"/>
          </a:p>
        </p:txBody>
      </p:sp>
      <p:sp>
        <p:nvSpPr>
          <p:cNvPr id="5" name="Subtitle 5"/>
          <p:cNvSpPr txBox="1">
            <a:spLocks/>
          </p:cNvSpPr>
          <p:nvPr/>
        </p:nvSpPr>
        <p:spPr>
          <a:xfrm>
            <a:off x="11299115" y="20402"/>
            <a:ext cx="892885" cy="30525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US" i="1" dirty="0"/>
          </a:p>
        </p:txBody>
      </p:sp>
      <p:sp>
        <p:nvSpPr>
          <p:cNvPr id="8"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Membership composition should consist of state employees, selected for their subject matter expertise (e.g.. fiscal rep., program rep, legal staff, and/ or IT staff).  </a:t>
            </a:r>
          </a:p>
          <a:p>
            <a:endParaRPr lang="en-US" sz="2000" dirty="0"/>
          </a:p>
          <a:p>
            <a:r>
              <a:rPr lang="en-US" sz="2000" dirty="0"/>
              <a:t>Every team must designate a Chair.</a:t>
            </a:r>
          </a:p>
          <a:p>
            <a:endParaRPr lang="en-US" sz="2000" dirty="0"/>
          </a:p>
          <a:p>
            <a:r>
              <a:rPr lang="en-US" sz="2000" dirty="0"/>
              <a:t>Non-state employees chosen for their expertise- must be approved on an exception basis by Purchasing with a compelling rationale</a:t>
            </a:r>
          </a:p>
          <a:p>
            <a:endParaRPr lang="en-US" sz="2000" dirty="0"/>
          </a:p>
          <a:p>
            <a:r>
              <a:rPr lang="en-US" sz="2000" dirty="0"/>
              <a:t>Non-state employees are not allowed to rate and score proposals.</a:t>
            </a:r>
          </a:p>
          <a:p>
            <a:endParaRPr lang="en-US" sz="2000" dirty="0"/>
          </a:p>
          <a:p>
            <a:r>
              <a:rPr lang="en-US" sz="2000" dirty="0"/>
              <a:t>All members must sign a non-disclosure agreement form to ensure that confidentiality and conflict of interest concerns are met. </a:t>
            </a:r>
          </a:p>
          <a:p>
            <a:pPr marL="342900" lvl="1" indent="0">
              <a:buNone/>
            </a:pPr>
            <a:endParaRPr lang="en-US" sz="1400" dirty="0">
              <a:solidFill>
                <a:schemeClr val="accent5">
                  <a:lumMod val="50000"/>
                </a:schemeClr>
              </a:solidFill>
            </a:endParaRPr>
          </a:p>
        </p:txBody>
      </p:sp>
    </p:spTree>
    <p:extLst>
      <p:ext uri="{BB962C8B-B14F-4D97-AF65-F5344CB8AC3E}">
        <p14:creationId xmlns:p14="http://schemas.microsoft.com/office/powerpoint/2010/main" val="2272215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00570"/>
            <a:ext cx="10515600" cy="4593356"/>
          </a:xfrm>
        </p:spPr>
        <p:txBody>
          <a:bodyPr/>
          <a:lstStyle/>
          <a:p>
            <a:r>
              <a:rPr lang="en-US" sz="2800" dirty="0"/>
              <a:t>What is an RFP?</a:t>
            </a:r>
          </a:p>
          <a:p>
            <a:endParaRPr lang="en-US" sz="2800" dirty="0"/>
          </a:p>
          <a:p>
            <a:r>
              <a:rPr lang="en-US" sz="2800" dirty="0"/>
              <a:t>How are Proposals measured?</a:t>
            </a:r>
          </a:p>
          <a:p>
            <a:endParaRPr lang="en-US" sz="2800" dirty="0"/>
          </a:p>
          <a:p>
            <a:r>
              <a:rPr lang="en-US" sz="2800" dirty="0"/>
              <a:t>How long does the RFP process take?</a:t>
            </a:r>
          </a:p>
        </p:txBody>
      </p:sp>
      <p:sp>
        <p:nvSpPr>
          <p:cNvPr id="2" name="Title 1"/>
          <p:cNvSpPr>
            <a:spLocks noGrp="1"/>
          </p:cNvSpPr>
          <p:nvPr>
            <p:ph type="title"/>
          </p:nvPr>
        </p:nvSpPr>
        <p:spPr/>
        <p:txBody>
          <a:bodyPr/>
          <a:lstStyle/>
          <a:p>
            <a:r>
              <a:rPr lang="en-US" sz="3400" b="1" dirty="0">
                <a:solidFill>
                  <a:schemeClr val="accent5">
                    <a:lumMod val="50000"/>
                  </a:schemeClr>
                </a:solidFill>
              </a:rPr>
              <a:t>Training Expectations </a:t>
            </a:r>
            <a:endParaRPr lang="en-US" sz="3400"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fld id="{8BD755E7-5809-4A0A-B4E2-9B78D5C14FF6}" type="slidenum">
              <a:rPr lang="en-US" smtClean="0"/>
              <a:pPr/>
              <a:t>2</a:t>
            </a:fld>
            <a:endParaRPr lang="en-US" dirty="0"/>
          </a:p>
        </p:txBody>
      </p:sp>
      <p:sp>
        <p:nvSpPr>
          <p:cNvPr id="5" name="Subtitle 5"/>
          <p:cNvSpPr txBox="1">
            <a:spLocks/>
          </p:cNvSpPr>
          <p:nvPr/>
        </p:nvSpPr>
        <p:spPr>
          <a:xfrm>
            <a:off x="11299115" y="20402"/>
            <a:ext cx="892885" cy="30525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US" i="1" dirty="0"/>
          </a:p>
        </p:txBody>
      </p:sp>
    </p:spTree>
    <p:extLst>
      <p:ext uri="{BB962C8B-B14F-4D97-AF65-F5344CB8AC3E}">
        <p14:creationId xmlns:p14="http://schemas.microsoft.com/office/powerpoint/2010/main" val="2305511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Evaluation Team Size</a:t>
            </a:r>
            <a:endParaRPr lang="en-US" sz="3400"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fld id="{8BD755E7-5809-4A0A-B4E2-9B78D5C14FF6}" type="slidenum">
              <a:rPr lang="en-US" smtClean="0"/>
              <a:pPr/>
              <a:t>20</a:t>
            </a:fld>
            <a:endParaRPr lang="en-US" dirty="0"/>
          </a:p>
        </p:txBody>
      </p:sp>
      <p:sp>
        <p:nvSpPr>
          <p:cNvPr id="5" name="Subtitle 5"/>
          <p:cNvSpPr txBox="1">
            <a:spLocks/>
          </p:cNvSpPr>
          <p:nvPr/>
        </p:nvSpPr>
        <p:spPr>
          <a:xfrm>
            <a:off x="11299115" y="20402"/>
            <a:ext cx="892885" cy="30525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US" i="1" dirty="0"/>
          </a:p>
        </p:txBody>
      </p:sp>
      <p:sp>
        <p:nvSpPr>
          <p:cNvPr id="8"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The general practice that Purchasing recommends for the size and composition of the technical review committee is as follows:</a:t>
            </a:r>
          </a:p>
          <a:p>
            <a:endParaRPr lang="en-US" sz="2000" dirty="0"/>
          </a:p>
          <a:p>
            <a:pPr lvl="1"/>
            <a:r>
              <a:rPr lang="en-US" sz="1850" dirty="0"/>
              <a:t>Technical review committees should consist of 3 to 7 individuals, any larger must be approved on an exception basis by Purchasing; and </a:t>
            </a:r>
          </a:p>
          <a:p>
            <a:endParaRPr lang="en-US" sz="2000" dirty="0"/>
          </a:p>
          <a:p>
            <a:pPr lvl="1"/>
            <a:r>
              <a:rPr lang="en-US" sz="1850" dirty="0"/>
              <a:t>No fewer than 3 members, no exception. </a:t>
            </a:r>
            <a:endParaRPr lang="en-US" sz="1250" dirty="0">
              <a:solidFill>
                <a:schemeClr val="accent5">
                  <a:lumMod val="50000"/>
                </a:schemeClr>
              </a:solidFill>
            </a:endParaRPr>
          </a:p>
        </p:txBody>
      </p:sp>
    </p:spTree>
    <p:extLst>
      <p:ext uri="{BB962C8B-B14F-4D97-AF65-F5344CB8AC3E}">
        <p14:creationId xmlns:p14="http://schemas.microsoft.com/office/powerpoint/2010/main" val="197371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How long does the Evaluation Process take?</a:t>
            </a:r>
            <a:endParaRPr lang="en-US" sz="3400"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fld id="{8BD755E7-5809-4A0A-B4E2-9B78D5C14FF6}" type="slidenum">
              <a:rPr lang="en-US" smtClean="0"/>
              <a:pPr/>
              <a:t>21</a:t>
            </a:fld>
            <a:endParaRPr lang="en-US" dirty="0"/>
          </a:p>
        </p:txBody>
      </p:sp>
      <p:sp>
        <p:nvSpPr>
          <p:cNvPr id="5" name="Subtitle 5"/>
          <p:cNvSpPr txBox="1">
            <a:spLocks/>
          </p:cNvSpPr>
          <p:nvPr/>
        </p:nvSpPr>
        <p:spPr>
          <a:xfrm>
            <a:off x="11299115" y="20402"/>
            <a:ext cx="892885" cy="30525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US" i="1" dirty="0"/>
          </a:p>
        </p:txBody>
      </p:sp>
      <p:sp>
        <p:nvSpPr>
          <p:cNvPr id="8"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b="1" dirty="0">
                <a:solidFill>
                  <a:schemeClr val="accent5">
                    <a:lumMod val="50000"/>
                  </a:schemeClr>
                </a:solidFill>
              </a:rPr>
              <a:t>Evaluation-up to three weeks</a:t>
            </a:r>
          </a:p>
          <a:p>
            <a:r>
              <a:rPr lang="en-US" sz="2000" dirty="0"/>
              <a:t>Agencies tend to take longer than anticipated in this stage.  In order to speed-up the process, Purchases recommends that agencies:</a:t>
            </a:r>
          </a:p>
          <a:p>
            <a:endParaRPr lang="en-US" sz="2000" dirty="0"/>
          </a:p>
          <a:p>
            <a:pPr lvl="1"/>
            <a:r>
              <a:rPr lang="en-US" sz="1850" dirty="0"/>
              <a:t>Establishes their evaluation teams and rating forms when crafting their proposals; and  </a:t>
            </a:r>
          </a:p>
          <a:p>
            <a:endParaRPr lang="en-US" sz="2000" dirty="0"/>
          </a:p>
          <a:p>
            <a:pPr lvl="1"/>
            <a:r>
              <a:rPr lang="en-US" sz="1850" dirty="0"/>
              <a:t>Schedule their Evaluation teams reader/rater sessions in advance of the opening.</a:t>
            </a:r>
          </a:p>
          <a:p>
            <a:pPr marL="342900" lvl="1" indent="0">
              <a:buNone/>
            </a:pPr>
            <a:endParaRPr lang="en-US" sz="1400" dirty="0">
              <a:solidFill>
                <a:schemeClr val="accent5">
                  <a:lumMod val="50000"/>
                </a:schemeClr>
              </a:solidFill>
            </a:endParaRPr>
          </a:p>
        </p:txBody>
      </p:sp>
    </p:spTree>
    <p:extLst>
      <p:ext uri="{BB962C8B-B14F-4D97-AF65-F5344CB8AC3E}">
        <p14:creationId xmlns:p14="http://schemas.microsoft.com/office/powerpoint/2010/main" val="1819894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How long does the RFP Process take?</a:t>
            </a:r>
            <a:endParaRPr lang="en-US" sz="3400"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fld id="{8BD755E7-5809-4A0A-B4E2-9B78D5C14FF6}" type="slidenum">
              <a:rPr lang="en-US" smtClean="0"/>
              <a:pPr/>
              <a:t>22</a:t>
            </a:fld>
            <a:endParaRPr lang="en-US" dirty="0"/>
          </a:p>
        </p:txBody>
      </p:sp>
      <p:sp>
        <p:nvSpPr>
          <p:cNvPr id="5" name="Subtitle 5"/>
          <p:cNvSpPr txBox="1">
            <a:spLocks/>
          </p:cNvSpPr>
          <p:nvPr/>
        </p:nvSpPr>
        <p:spPr>
          <a:xfrm>
            <a:off x="11299115" y="20402"/>
            <a:ext cx="892885" cy="30525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US" i="1" dirty="0"/>
          </a:p>
        </p:txBody>
      </p:sp>
      <p:sp>
        <p:nvSpPr>
          <p:cNvPr id="8"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The general timeframe to conduct an RFP is generally 75 days, assuming the following time distribution between 4 general stages is followed with fidelity.</a:t>
            </a:r>
          </a:p>
          <a:p>
            <a:endParaRPr lang="en-US" sz="2000" dirty="0"/>
          </a:p>
          <a:p>
            <a:pPr lvl="1"/>
            <a:r>
              <a:rPr lang="en-US" sz="2000" dirty="0"/>
              <a:t>Stage 1- Posting –up to 28 days;</a:t>
            </a:r>
          </a:p>
          <a:p>
            <a:pPr lvl="1"/>
            <a:r>
              <a:rPr lang="en-US" sz="2000" dirty="0"/>
              <a:t>Stage 2- Evaluation (Technical and Cost)- up to 3 weeks;</a:t>
            </a:r>
          </a:p>
          <a:p>
            <a:pPr lvl="1"/>
            <a:r>
              <a:rPr lang="en-US" sz="2000" dirty="0"/>
              <a:t>Stage 3- Tentative Award Letter Issuance- up to 21 days; &amp;</a:t>
            </a:r>
          </a:p>
          <a:p>
            <a:pPr lvl="1"/>
            <a:r>
              <a:rPr lang="en-US" sz="2000" dirty="0"/>
              <a:t>Stage 4- Issuance of a Purchase Order generally up to 5 days.</a:t>
            </a:r>
          </a:p>
          <a:p>
            <a:endParaRPr lang="en-US" sz="2000" dirty="0"/>
          </a:p>
          <a:p>
            <a:pPr marL="342900" lvl="1" indent="0">
              <a:buNone/>
            </a:pPr>
            <a:endParaRPr lang="en-US" sz="1400" dirty="0">
              <a:solidFill>
                <a:schemeClr val="accent5">
                  <a:lumMod val="50000"/>
                </a:schemeClr>
              </a:solidFill>
            </a:endParaRPr>
          </a:p>
        </p:txBody>
      </p:sp>
    </p:spTree>
    <p:extLst>
      <p:ext uri="{BB962C8B-B14F-4D97-AF65-F5344CB8AC3E}">
        <p14:creationId xmlns:p14="http://schemas.microsoft.com/office/powerpoint/2010/main" val="1282718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How long does the RFP Process take?</a:t>
            </a:r>
            <a:endParaRPr lang="en-US" sz="3400"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fld id="{8BD755E7-5809-4A0A-B4E2-9B78D5C14FF6}" type="slidenum">
              <a:rPr lang="en-US" smtClean="0"/>
              <a:pPr/>
              <a:t>23</a:t>
            </a:fld>
            <a:endParaRPr lang="en-US" dirty="0"/>
          </a:p>
        </p:txBody>
      </p:sp>
      <p:sp>
        <p:nvSpPr>
          <p:cNvPr id="5" name="Subtitle 5"/>
          <p:cNvSpPr txBox="1">
            <a:spLocks/>
          </p:cNvSpPr>
          <p:nvPr/>
        </p:nvSpPr>
        <p:spPr>
          <a:xfrm>
            <a:off x="11299115" y="20402"/>
            <a:ext cx="892885" cy="30525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US" i="1" dirty="0"/>
          </a:p>
        </p:txBody>
      </p:sp>
      <p:sp>
        <p:nvSpPr>
          <p:cNvPr id="8"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b="1" dirty="0">
                <a:solidFill>
                  <a:schemeClr val="accent5">
                    <a:lumMod val="50000"/>
                  </a:schemeClr>
                </a:solidFill>
              </a:rPr>
              <a:t>Stage 1: Posting-up to 28 days</a:t>
            </a:r>
            <a:endParaRPr lang="en-US" sz="2000" dirty="0"/>
          </a:p>
          <a:p>
            <a:r>
              <a:rPr lang="en-US" sz="2000" dirty="0"/>
              <a:t>Once Purchases receives a RFP ready for posting, it is posted in accordance with RIGL § 37-2-18  Competitive sealed bidding (1.c.) </a:t>
            </a:r>
          </a:p>
          <a:p>
            <a:endParaRPr lang="en-US" sz="2000" dirty="0"/>
          </a:p>
          <a:p>
            <a:r>
              <a:rPr lang="en-US" sz="2000" dirty="0"/>
              <a:t>“….not less than seven days nor more than twenty eight days before the date set for the opening of bids….”</a:t>
            </a:r>
          </a:p>
          <a:p>
            <a:pPr marL="342900" lvl="1" indent="0">
              <a:buNone/>
            </a:pPr>
            <a:endParaRPr lang="en-US" sz="1400" dirty="0">
              <a:solidFill>
                <a:schemeClr val="accent5">
                  <a:lumMod val="50000"/>
                </a:schemeClr>
              </a:solidFill>
            </a:endParaRPr>
          </a:p>
        </p:txBody>
      </p:sp>
    </p:spTree>
    <p:extLst>
      <p:ext uri="{BB962C8B-B14F-4D97-AF65-F5344CB8AC3E}">
        <p14:creationId xmlns:p14="http://schemas.microsoft.com/office/powerpoint/2010/main" val="3051413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How long does the RFP Process take?</a:t>
            </a:r>
            <a:endParaRPr lang="en-US" sz="3400"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fld id="{8BD755E7-5809-4A0A-B4E2-9B78D5C14FF6}" type="slidenum">
              <a:rPr lang="en-US" smtClean="0"/>
              <a:pPr/>
              <a:t>24</a:t>
            </a:fld>
            <a:endParaRPr lang="en-US" dirty="0"/>
          </a:p>
        </p:txBody>
      </p:sp>
      <p:sp>
        <p:nvSpPr>
          <p:cNvPr id="5" name="Subtitle 5"/>
          <p:cNvSpPr txBox="1">
            <a:spLocks/>
          </p:cNvSpPr>
          <p:nvPr/>
        </p:nvSpPr>
        <p:spPr>
          <a:xfrm>
            <a:off x="11299115" y="20402"/>
            <a:ext cx="892885" cy="30525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US" i="1" dirty="0"/>
          </a:p>
        </p:txBody>
      </p:sp>
      <p:sp>
        <p:nvSpPr>
          <p:cNvPr id="8"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b="1" dirty="0">
                <a:solidFill>
                  <a:schemeClr val="accent5">
                    <a:lumMod val="50000"/>
                  </a:schemeClr>
                </a:solidFill>
              </a:rPr>
              <a:t>Stage 2: Evaluation-up to three weeks</a:t>
            </a:r>
          </a:p>
          <a:p>
            <a:r>
              <a:rPr lang="en-US" sz="2000" dirty="0"/>
              <a:t>Agencies tend to take longer than anticipated in this stage.  In order to speed-up the process, Purchases recommends that agencies:</a:t>
            </a:r>
          </a:p>
          <a:p>
            <a:endParaRPr lang="en-US" sz="2000" dirty="0"/>
          </a:p>
          <a:p>
            <a:r>
              <a:rPr lang="en-US" sz="2000" dirty="0"/>
              <a:t> Establishes their evaluation teams and rating forms when crafting their proposals; and  </a:t>
            </a:r>
          </a:p>
          <a:p>
            <a:endParaRPr lang="en-US" sz="2000" dirty="0"/>
          </a:p>
          <a:p>
            <a:r>
              <a:rPr lang="en-US" sz="2000" dirty="0"/>
              <a:t>Schedule their Evaluation teams reader/rater sessions in advance of the opening.</a:t>
            </a:r>
          </a:p>
          <a:p>
            <a:pPr marL="342900" lvl="1" indent="0">
              <a:buNone/>
            </a:pPr>
            <a:endParaRPr lang="en-US" sz="1400" dirty="0">
              <a:solidFill>
                <a:schemeClr val="accent5">
                  <a:lumMod val="50000"/>
                </a:schemeClr>
              </a:solidFill>
            </a:endParaRPr>
          </a:p>
        </p:txBody>
      </p:sp>
    </p:spTree>
    <p:extLst>
      <p:ext uri="{BB962C8B-B14F-4D97-AF65-F5344CB8AC3E}">
        <p14:creationId xmlns:p14="http://schemas.microsoft.com/office/powerpoint/2010/main" val="307195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How long does the RFP Process take?</a:t>
            </a:r>
            <a:endParaRPr lang="en-US" sz="3400"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fld id="{8BD755E7-5809-4A0A-B4E2-9B78D5C14FF6}" type="slidenum">
              <a:rPr lang="en-US" smtClean="0"/>
              <a:pPr/>
              <a:t>25</a:t>
            </a:fld>
            <a:endParaRPr lang="en-US" dirty="0"/>
          </a:p>
        </p:txBody>
      </p:sp>
      <p:sp>
        <p:nvSpPr>
          <p:cNvPr id="5" name="Subtitle 5"/>
          <p:cNvSpPr txBox="1">
            <a:spLocks/>
          </p:cNvSpPr>
          <p:nvPr/>
        </p:nvSpPr>
        <p:spPr>
          <a:xfrm>
            <a:off x="11299115" y="20402"/>
            <a:ext cx="892885" cy="30525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US" i="1" dirty="0"/>
          </a:p>
        </p:txBody>
      </p:sp>
      <p:sp>
        <p:nvSpPr>
          <p:cNvPr id="8"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b="1" dirty="0">
                <a:solidFill>
                  <a:schemeClr val="accent5">
                    <a:lumMod val="50000"/>
                  </a:schemeClr>
                </a:solidFill>
              </a:rPr>
              <a:t>Stage 3- Tentative Selection Letter Issuance- up to 21 days</a:t>
            </a:r>
          </a:p>
          <a:p>
            <a:r>
              <a:rPr lang="en-US" sz="2000" dirty="0"/>
              <a:t>Once Purchases receives a final evaluation memo from the Agency, a Tentative Selection Letter is issued requiring the vendor to provide certain information, such as, but not limited to:</a:t>
            </a:r>
          </a:p>
          <a:p>
            <a:pPr lvl="1"/>
            <a:r>
              <a:rPr lang="en-US" sz="2000" dirty="0"/>
              <a:t>Insurance Information;</a:t>
            </a:r>
          </a:p>
          <a:p>
            <a:pPr lvl="1"/>
            <a:r>
              <a:rPr lang="en-US" sz="2000" dirty="0"/>
              <a:t>Signed Contract;</a:t>
            </a:r>
          </a:p>
          <a:p>
            <a:pPr lvl="1"/>
            <a:r>
              <a:rPr lang="en-US" sz="2000" dirty="0"/>
              <a:t>MBE compliance; and </a:t>
            </a:r>
          </a:p>
          <a:p>
            <a:pPr lvl="1"/>
            <a:r>
              <a:rPr lang="en-US" sz="2000" dirty="0"/>
              <a:t>EEO Compliance.</a:t>
            </a:r>
          </a:p>
          <a:p>
            <a:pPr marL="342900" lvl="1" indent="0">
              <a:buNone/>
            </a:pPr>
            <a:endParaRPr lang="en-US" sz="1400" dirty="0">
              <a:solidFill>
                <a:schemeClr val="accent5">
                  <a:lumMod val="50000"/>
                </a:schemeClr>
              </a:solidFill>
            </a:endParaRPr>
          </a:p>
        </p:txBody>
      </p:sp>
    </p:spTree>
    <p:extLst>
      <p:ext uri="{BB962C8B-B14F-4D97-AF65-F5344CB8AC3E}">
        <p14:creationId xmlns:p14="http://schemas.microsoft.com/office/powerpoint/2010/main" val="1880794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How long does the RFP Process take?</a:t>
            </a:r>
            <a:endParaRPr lang="en-US" sz="3400"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fld id="{8BD755E7-5809-4A0A-B4E2-9B78D5C14FF6}" type="slidenum">
              <a:rPr lang="en-US" smtClean="0"/>
              <a:pPr/>
              <a:t>26</a:t>
            </a:fld>
            <a:endParaRPr lang="en-US" dirty="0"/>
          </a:p>
        </p:txBody>
      </p:sp>
      <p:sp>
        <p:nvSpPr>
          <p:cNvPr id="5" name="Subtitle 5"/>
          <p:cNvSpPr txBox="1">
            <a:spLocks/>
          </p:cNvSpPr>
          <p:nvPr/>
        </p:nvSpPr>
        <p:spPr>
          <a:xfrm>
            <a:off x="11299115" y="20402"/>
            <a:ext cx="892885" cy="30525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US" i="1" dirty="0"/>
          </a:p>
        </p:txBody>
      </p:sp>
      <p:sp>
        <p:nvSpPr>
          <p:cNvPr id="8"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b="1" dirty="0">
                <a:solidFill>
                  <a:schemeClr val="accent5">
                    <a:lumMod val="50000"/>
                  </a:schemeClr>
                </a:solidFill>
              </a:rPr>
              <a:t>Stage 4- Issuance of a Purchase Order generally up to 5 days</a:t>
            </a:r>
          </a:p>
          <a:p>
            <a:r>
              <a:rPr lang="en-US" sz="2000" dirty="0"/>
              <a:t>Upon receipt of all the required documents the Division of Purchases usually takes up to 5 days to produce the PO.</a:t>
            </a:r>
          </a:p>
          <a:p>
            <a:endParaRPr lang="en-US" sz="2000" dirty="0"/>
          </a:p>
          <a:p>
            <a:r>
              <a:rPr lang="en-US" sz="2000" dirty="0"/>
              <a:t>Although, as a centralized office -certain seasonal workflows or emergencies may affect that timeframe.</a:t>
            </a:r>
            <a:endParaRPr lang="en-US" sz="1400" dirty="0">
              <a:solidFill>
                <a:schemeClr val="accent5">
                  <a:lumMod val="50000"/>
                </a:schemeClr>
              </a:solidFill>
            </a:endParaRPr>
          </a:p>
        </p:txBody>
      </p:sp>
    </p:spTree>
    <p:extLst>
      <p:ext uri="{BB962C8B-B14F-4D97-AF65-F5344CB8AC3E}">
        <p14:creationId xmlns:p14="http://schemas.microsoft.com/office/powerpoint/2010/main" val="1750186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accent5">
                    <a:lumMod val="50000"/>
                  </a:schemeClr>
                </a:solidFill>
              </a:rPr>
              <a:t>What is an RFP? (Continued)</a:t>
            </a:r>
            <a:endParaRPr lang="en-US" sz="3600" dirty="0"/>
          </a:p>
        </p:txBody>
      </p:sp>
      <p:sp>
        <p:nvSpPr>
          <p:cNvPr id="4" name="Slide Number Placeholder 3"/>
          <p:cNvSpPr>
            <a:spLocks noGrp="1"/>
          </p:cNvSpPr>
          <p:nvPr>
            <p:ph type="sldNum" sz="quarter" idx="12"/>
          </p:nvPr>
        </p:nvSpPr>
        <p:spPr/>
        <p:txBody>
          <a:bodyPr/>
          <a:lstStyle/>
          <a:p>
            <a:fld id="{8BD755E7-5809-4A0A-B4E2-9B78D5C14FF6}" type="slidenum">
              <a:rPr lang="en-US" smtClean="0"/>
              <a:pPr/>
              <a:t>3</a:t>
            </a:fld>
            <a:endParaRPr lang="en-US" dirty="0"/>
          </a:p>
        </p:txBody>
      </p:sp>
      <p:sp>
        <p:nvSpPr>
          <p:cNvPr id="3" name="Rectangle 2"/>
          <p:cNvSpPr/>
          <p:nvPr/>
        </p:nvSpPr>
        <p:spPr>
          <a:xfrm>
            <a:off x="838200" y="1559859"/>
            <a:ext cx="10515600" cy="4431983"/>
          </a:xfrm>
          <a:prstGeom prst="rect">
            <a:avLst/>
          </a:prstGeom>
        </p:spPr>
        <p:txBody>
          <a:bodyPr wrap="square">
            <a:spAutoFit/>
          </a:bodyPr>
          <a:lstStyle/>
          <a:p>
            <a:pPr marL="457200" indent="-457200">
              <a:buFont typeface="Arial" panose="020B0604020202020204" pitchFamily="34" charset="0"/>
              <a:buChar char="•"/>
            </a:pPr>
            <a:r>
              <a:rPr lang="en-US" sz="2400" dirty="0"/>
              <a:t>A Requests for Proposal (RFP ) is a tool used by State  authorized agencies to solicit for a commodity or service on behalf of the state to the vendor community……</a:t>
            </a:r>
          </a:p>
          <a:p>
            <a:pPr marL="457200" indent="-457200">
              <a:buFont typeface="Arial" panose="020B0604020202020204" pitchFamily="34" charset="0"/>
              <a:buChar char="•"/>
            </a:pPr>
            <a:r>
              <a:rPr lang="en-US" altLang="en-US" sz="2400" dirty="0"/>
              <a:t>RFPs fall within the category of  RIGL  § 37-2-19 Competitive Negotiation</a:t>
            </a:r>
          </a:p>
          <a:p>
            <a:pPr marL="457200" indent="-441325">
              <a:buFont typeface="Arial" panose="020B0604020202020204" pitchFamily="34" charset="0"/>
              <a:buChar char="•"/>
              <a:defRPr/>
            </a:pPr>
            <a:r>
              <a:rPr lang="en-US" sz="2400" dirty="0"/>
              <a:t>RFPs are comprehensive documents that provide vendors with the:</a:t>
            </a:r>
          </a:p>
          <a:p>
            <a:pPr marL="808038" lvl="1" indent="-182563">
              <a:buFont typeface="Wingdings" panose="05000000000000000000" pitchFamily="2" charset="2"/>
              <a:buChar char="§"/>
              <a:defRPr/>
            </a:pPr>
            <a:r>
              <a:rPr lang="en-US" sz="2250" dirty="0"/>
              <a:t>Background; </a:t>
            </a:r>
          </a:p>
          <a:p>
            <a:pPr marL="808038" lvl="1" indent="-182563">
              <a:buFont typeface="Wingdings" panose="05000000000000000000" pitchFamily="2" charset="2"/>
              <a:buChar char="§"/>
              <a:defRPr/>
            </a:pPr>
            <a:r>
              <a:rPr lang="en-US" sz="2250" dirty="0"/>
              <a:t>Scope of Work; </a:t>
            </a:r>
          </a:p>
          <a:p>
            <a:pPr marL="808038" lvl="1" indent="-182563">
              <a:buFont typeface="Wingdings" panose="05000000000000000000" pitchFamily="2" charset="2"/>
              <a:buChar char="§"/>
              <a:defRPr/>
            </a:pPr>
            <a:r>
              <a:rPr lang="en-US" sz="2250" dirty="0"/>
              <a:t>Cost Requirements; and</a:t>
            </a:r>
          </a:p>
          <a:p>
            <a:pPr marL="808038" lvl="1" indent="-182563">
              <a:buFont typeface="Wingdings" panose="05000000000000000000" pitchFamily="2" charset="2"/>
              <a:buChar char="§"/>
              <a:defRPr/>
            </a:pPr>
            <a:r>
              <a:rPr lang="en-US" sz="2250" dirty="0"/>
              <a:t>Terms /Conditions of a project that is being actively solicited…….  </a:t>
            </a:r>
          </a:p>
          <a:p>
            <a:pPr marL="457200" indent="-342900">
              <a:buFont typeface="Arial" panose="020B0604020202020204" pitchFamily="34" charset="0"/>
              <a:buChar char="•"/>
              <a:defRPr/>
            </a:pPr>
            <a:r>
              <a:rPr lang="en-US" sz="2400" dirty="0"/>
              <a:t>Requiring the vendor to offer a solution at a certain price point.</a:t>
            </a:r>
          </a:p>
          <a:p>
            <a:pPr marL="457200" indent="-457200">
              <a:buFont typeface="Arial" panose="020B0604020202020204" pitchFamily="34" charset="0"/>
              <a:buChar char="•"/>
            </a:pPr>
            <a:endParaRPr lang="en-US" altLang="en-US" sz="2400" dirty="0"/>
          </a:p>
          <a:p>
            <a:pPr marL="457200" indent="-457200">
              <a:buFont typeface="Arial" panose="020B0604020202020204" pitchFamily="34" charset="0"/>
              <a:buChar char="•"/>
            </a:pPr>
            <a:endParaRPr lang="en-US" sz="2400" dirty="0"/>
          </a:p>
        </p:txBody>
      </p:sp>
    </p:spTree>
    <p:extLst>
      <p:ext uri="{BB962C8B-B14F-4D97-AF65-F5344CB8AC3E}">
        <p14:creationId xmlns:p14="http://schemas.microsoft.com/office/powerpoint/2010/main" val="1205316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What is an RFP? (Continued)</a:t>
            </a:r>
          </a:p>
        </p:txBody>
      </p:sp>
      <p:sp>
        <p:nvSpPr>
          <p:cNvPr id="4" name="Slide Number Placeholder 3"/>
          <p:cNvSpPr>
            <a:spLocks noGrp="1"/>
          </p:cNvSpPr>
          <p:nvPr>
            <p:ph type="sldNum" sz="quarter" idx="12"/>
          </p:nvPr>
        </p:nvSpPr>
        <p:spPr/>
        <p:txBody>
          <a:bodyPr/>
          <a:lstStyle/>
          <a:p>
            <a:fld id="{8BD755E7-5809-4A0A-B4E2-9B78D5C14FF6}" type="slidenum">
              <a:rPr lang="en-US" smtClean="0"/>
              <a:pPr/>
              <a:t>4</a:t>
            </a:fld>
            <a:endParaRPr lang="en-US" dirty="0"/>
          </a:p>
        </p:txBody>
      </p:sp>
      <p:sp>
        <p:nvSpPr>
          <p:cNvPr id="5" name="Subtitle 5"/>
          <p:cNvSpPr txBox="1">
            <a:spLocks/>
          </p:cNvSpPr>
          <p:nvPr/>
        </p:nvSpPr>
        <p:spPr>
          <a:xfrm>
            <a:off x="11299115" y="20402"/>
            <a:ext cx="892885" cy="30525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US" i="1" dirty="0"/>
          </a:p>
        </p:txBody>
      </p:sp>
      <p:sp>
        <p:nvSpPr>
          <p:cNvPr id="6"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t>RFPs contain a measurable method to determine responsiveness that is plain and clear to the vendor, typically using criteria that are weighted in a point value system, measuring:</a:t>
            </a:r>
          </a:p>
          <a:p>
            <a:pPr lvl="1"/>
            <a:r>
              <a:rPr lang="en-US" sz="2250" dirty="0"/>
              <a:t>technical responsiveness; and </a:t>
            </a:r>
          </a:p>
          <a:p>
            <a:pPr lvl="1"/>
            <a:r>
              <a:rPr lang="en-US" sz="2250" dirty="0"/>
              <a:t>price.</a:t>
            </a:r>
            <a:endParaRPr lang="en-US" sz="2250" dirty="0">
              <a:solidFill>
                <a:schemeClr val="accent5">
                  <a:lumMod val="50000"/>
                </a:schemeClr>
              </a:solidFill>
            </a:endParaRPr>
          </a:p>
          <a:p>
            <a:r>
              <a:rPr lang="en-US" sz="2400" dirty="0"/>
              <a:t>The methodology should be clearly stated and defined within the RFP. </a:t>
            </a:r>
          </a:p>
        </p:txBody>
      </p:sp>
    </p:spTree>
    <p:extLst>
      <p:ext uri="{BB962C8B-B14F-4D97-AF65-F5344CB8AC3E}">
        <p14:creationId xmlns:p14="http://schemas.microsoft.com/office/powerpoint/2010/main" val="1955124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Introduction to the Technical Evaluation Process</a:t>
            </a:r>
            <a:endParaRPr lang="en-US" sz="3400"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fld id="{8BD755E7-5809-4A0A-B4E2-9B78D5C14FF6}" type="slidenum">
              <a:rPr lang="en-US" smtClean="0"/>
              <a:pPr/>
              <a:t>5</a:t>
            </a:fld>
            <a:endParaRPr lang="en-US" dirty="0"/>
          </a:p>
        </p:txBody>
      </p:sp>
      <p:sp>
        <p:nvSpPr>
          <p:cNvPr id="5" name="Subtitle 5"/>
          <p:cNvSpPr txBox="1">
            <a:spLocks/>
          </p:cNvSpPr>
          <p:nvPr/>
        </p:nvSpPr>
        <p:spPr>
          <a:xfrm>
            <a:off x="11299115" y="20402"/>
            <a:ext cx="892885" cy="30525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US" i="1" dirty="0"/>
          </a:p>
        </p:txBody>
      </p:sp>
      <p:sp>
        <p:nvSpPr>
          <p:cNvPr id="6"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t>What is a Technical Evaluation?</a:t>
            </a:r>
          </a:p>
          <a:p>
            <a:endParaRPr lang="en-US" sz="2400" dirty="0"/>
          </a:p>
          <a:p>
            <a:r>
              <a:rPr lang="en-US" sz="2400" dirty="0"/>
              <a:t>When do you use them?</a:t>
            </a:r>
          </a:p>
          <a:p>
            <a:endParaRPr lang="en-US" sz="2400" dirty="0"/>
          </a:p>
          <a:p>
            <a:r>
              <a:rPr lang="en-US" sz="2400" dirty="0"/>
              <a:t>How are RFP proposals measured and what is the process? </a:t>
            </a:r>
          </a:p>
          <a:p>
            <a:endParaRPr lang="en-US" sz="2400" dirty="0"/>
          </a:p>
          <a:p>
            <a:r>
              <a:rPr lang="en-US" sz="2400" dirty="0"/>
              <a:t>How are Evaluation Teams composed?</a:t>
            </a:r>
          </a:p>
          <a:p>
            <a:pPr>
              <a:lnSpc>
                <a:spcPct val="100000"/>
              </a:lnSpc>
              <a:spcBef>
                <a:spcPts val="600"/>
              </a:spcBef>
            </a:pPr>
            <a:endParaRPr lang="en-US" sz="1700" b="1" dirty="0">
              <a:solidFill>
                <a:srgbClr val="002060"/>
              </a:solidFill>
            </a:endParaRPr>
          </a:p>
        </p:txBody>
      </p:sp>
    </p:spTree>
    <p:extLst>
      <p:ext uri="{BB962C8B-B14F-4D97-AF65-F5344CB8AC3E}">
        <p14:creationId xmlns:p14="http://schemas.microsoft.com/office/powerpoint/2010/main" val="336996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What is a Technical Evaluation</a:t>
            </a:r>
            <a:endParaRPr lang="en-US" sz="3400"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fld id="{8BD755E7-5809-4A0A-B4E2-9B78D5C14FF6}" type="slidenum">
              <a:rPr lang="en-US" smtClean="0"/>
              <a:pPr/>
              <a:t>6</a:t>
            </a:fld>
            <a:endParaRPr lang="en-US" dirty="0"/>
          </a:p>
        </p:txBody>
      </p:sp>
      <p:sp>
        <p:nvSpPr>
          <p:cNvPr id="5" name="Subtitle 5"/>
          <p:cNvSpPr txBox="1">
            <a:spLocks/>
          </p:cNvSpPr>
          <p:nvPr/>
        </p:nvSpPr>
        <p:spPr>
          <a:xfrm>
            <a:off x="11299115" y="20402"/>
            <a:ext cx="892885" cy="30525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US" i="1" dirty="0"/>
          </a:p>
        </p:txBody>
      </p:sp>
      <p:sp>
        <p:nvSpPr>
          <p:cNvPr id="6"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1" indent="0">
              <a:buClr>
                <a:schemeClr val="accent1"/>
              </a:buClr>
              <a:buSzPct val="85000"/>
              <a:buFont typeface="Wingdings" panose="05000000000000000000" pitchFamily="2" charset="2"/>
              <a:buNone/>
              <a:defRPr/>
            </a:pPr>
            <a:r>
              <a:rPr lang="en-US" sz="2400" dirty="0"/>
              <a:t>The intent is to minimize complexity of the:</a:t>
            </a:r>
          </a:p>
          <a:p>
            <a:pPr marL="615950" lvl="2">
              <a:buSzPct val="85000"/>
              <a:buFont typeface="Wingdings 2" panose="05020102010507070707" pitchFamily="18" charset="2"/>
              <a:buChar char=""/>
              <a:defRPr/>
            </a:pPr>
            <a:r>
              <a:rPr lang="en-US" sz="2250" dirty="0"/>
              <a:t>Solicitation,</a:t>
            </a:r>
          </a:p>
          <a:p>
            <a:pPr marL="615950" lvl="2">
              <a:buSzPct val="85000"/>
              <a:buFont typeface="Wingdings 2" panose="05020102010507070707" pitchFamily="18" charset="2"/>
              <a:buChar char=""/>
              <a:defRPr/>
            </a:pPr>
            <a:r>
              <a:rPr lang="en-US" sz="2250" dirty="0"/>
              <a:t>Evaluation, and </a:t>
            </a:r>
          </a:p>
          <a:p>
            <a:pPr marL="615950" lvl="2">
              <a:buSzPct val="85000"/>
              <a:buFont typeface="Wingdings 2" panose="05020102010507070707" pitchFamily="18" charset="2"/>
              <a:buChar char=""/>
              <a:defRPr/>
            </a:pPr>
            <a:r>
              <a:rPr lang="en-US" sz="2250" dirty="0"/>
              <a:t>Source selection.</a:t>
            </a:r>
          </a:p>
          <a:p>
            <a:pPr marL="273050" lvl="1">
              <a:buClr>
                <a:schemeClr val="accent1"/>
              </a:buClr>
              <a:buSzPct val="85000"/>
              <a:buFont typeface="Wingdings 2" panose="05020102010507070707" pitchFamily="18" charset="2"/>
              <a:buChar char=""/>
              <a:defRPr/>
            </a:pPr>
            <a:endParaRPr lang="en-US" sz="2400" dirty="0"/>
          </a:p>
          <a:p>
            <a:pPr marL="0" lvl="1" indent="0">
              <a:buClr>
                <a:schemeClr val="accent1"/>
              </a:buClr>
              <a:buSzPct val="85000"/>
              <a:buFont typeface="Wingdings" panose="05000000000000000000" pitchFamily="2" charset="2"/>
              <a:buNone/>
              <a:defRPr/>
            </a:pPr>
            <a:r>
              <a:rPr lang="en-US" sz="2400" dirty="0"/>
              <a:t>While maintaining a process designed to foster an impartial and comprehensive evaluation of the offeror’s proposal. </a:t>
            </a:r>
          </a:p>
          <a:p>
            <a:pPr marL="0" lvl="1" indent="0">
              <a:buClr>
                <a:schemeClr val="accent1"/>
              </a:buClr>
              <a:buSzPct val="85000"/>
              <a:buFont typeface="Wingdings" panose="05000000000000000000" pitchFamily="2" charset="2"/>
              <a:buNone/>
              <a:defRPr/>
            </a:pPr>
            <a:endParaRPr lang="en-US" sz="2400" dirty="0"/>
          </a:p>
          <a:p>
            <a:pPr marL="0" lvl="1" indent="0">
              <a:buClr>
                <a:schemeClr val="accent1"/>
              </a:buClr>
              <a:buSzPct val="85000"/>
              <a:buFont typeface="Wingdings" panose="05000000000000000000" pitchFamily="2" charset="2"/>
              <a:buNone/>
              <a:defRPr/>
            </a:pPr>
            <a:r>
              <a:rPr lang="en-US" sz="2400" dirty="0"/>
              <a:t>Resulting in the selection of a proposal that is determined by the best value for the State.</a:t>
            </a:r>
          </a:p>
          <a:p>
            <a:endParaRPr lang="en-US" sz="1550" dirty="0"/>
          </a:p>
        </p:txBody>
      </p:sp>
    </p:spTree>
    <p:extLst>
      <p:ext uri="{BB962C8B-B14F-4D97-AF65-F5344CB8AC3E}">
        <p14:creationId xmlns:p14="http://schemas.microsoft.com/office/powerpoint/2010/main" val="2138356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solidFill>
                  <a:schemeClr val="accent5">
                    <a:lumMod val="50000"/>
                  </a:schemeClr>
                </a:solidFill>
              </a:rPr>
              <a:t>How are proposals measured? </a:t>
            </a:r>
          </a:p>
        </p:txBody>
      </p:sp>
      <p:sp>
        <p:nvSpPr>
          <p:cNvPr id="4" name="Slide Number Placeholder 3"/>
          <p:cNvSpPr>
            <a:spLocks noGrp="1"/>
          </p:cNvSpPr>
          <p:nvPr>
            <p:ph type="sldNum" sz="quarter" idx="12"/>
          </p:nvPr>
        </p:nvSpPr>
        <p:spPr/>
        <p:txBody>
          <a:bodyPr/>
          <a:lstStyle/>
          <a:p>
            <a:fld id="{8BD755E7-5809-4A0A-B4E2-9B78D5C14FF6}" type="slidenum">
              <a:rPr lang="en-US" smtClean="0"/>
              <a:pPr/>
              <a:t>7</a:t>
            </a:fld>
            <a:endParaRPr lang="en-US" dirty="0"/>
          </a:p>
        </p:txBody>
      </p:sp>
      <p:sp>
        <p:nvSpPr>
          <p:cNvPr id="5" name="Subtitle 5"/>
          <p:cNvSpPr txBox="1">
            <a:spLocks/>
          </p:cNvSpPr>
          <p:nvPr/>
        </p:nvSpPr>
        <p:spPr>
          <a:xfrm>
            <a:off x="11299115" y="20402"/>
            <a:ext cx="892885" cy="30525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US" i="1" dirty="0"/>
          </a:p>
        </p:txBody>
      </p:sp>
      <p:sp>
        <p:nvSpPr>
          <p:cNvPr id="8"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RFPs contain a measurable method to determine responsiveness that is plain and clear to the vendor, typically using criteria that are weighted in a point value system, measuring:</a:t>
            </a:r>
          </a:p>
          <a:p>
            <a:pPr lvl="1"/>
            <a:r>
              <a:rPr lang="en-US" sz="1850" dirty="0"/>
              <a:t>technical responsiveness; and </a:t>
            </a:r>
          </a:p>
          <a:p>
            <a:pPr lvl="1"/>
            <a:r>
              <a:rPr lang="en-US" sz="1850" dirty="0"/>
              <a:t>price.</a:t>
            </a:r>
          </a:p>
          <a:p>
            <a:endParaRPr lang="en-US" sz="2000" dirty="0"/>
          </a:p>
          <a:p>
            <a:r>
              <a:rPr lang="en-US" sz="2000" dirty="0"/>
              <a:t>The methodology should be clearly stated and defined within the RFP. </a:t>
            </a:r>
          </a:p>
          <a:p>
            <a:pPr marL="342900" lvl="1" indent="0">
              <a:buNone/>
            </a:pPr>
            <a:endParaRPr lang="en-US" sz="1400" dirty="0">
              <a:solidFill>
                <a:schemeClr val="accent5">
                  <a:lumMod val="50000"/>
                </a:schemeClr>
              </a:solidFill>
            </a:endParaRPr>
          </a:p>
        </p:txBody>
      </p:sp>
    </p:spTree>
    <p:extLst>
      <p:ext uri="{BB962C8B-B14F-4D97-AF65-F5344CB8AC3E}">
        <p14:creationId xmlns:p14="http://schemas.microsoft.com/office/powerpoint/2010/main" val="1749190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How are proposals measured?</a:t>
            </a:r>
            <a:endParaRPr lang="en-US" sz="3400"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fld id="{8BD755E7-5809-4A0A-B4E2-9B78D5C14FF6}" type="slidenum">
              <a:rPr lang="en-US" smtClean="0"/>
              <a:pPr/>
              <a:t>8</a:t>
            </a:fld>
            <a:endParaRPr lang="en-US" dirty="0"/>
          </a:p>
        </p:txBody>
      </p:sp>
      <p:sp>
        <p:nvSpPr>
          <p:cNvPr id="5" name="Subtitle 5"/>
          <p:cNvSpPr txBox="1">
            <a:spLocks/>
          </p:cNvSpPr>
          <p:nvPr/>
        </p:nvSpPr>
        <p:spPr>
          <a:xfrm>
            <a:off x="11299115" y="20402"/>
            <a:ext cx="892885" cy="30525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US" i="1" dirty="0"/>
          </a:p>
        </p:txBody>
      </p:sp>
      <p:sp>
        <p:nvSpPr>
          <p:cNvPr id="8"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dirty="0">
                <a:solidFill>
                  <a:schemeClr val="accent5">
                    <a:lumMod val="50000"/>
                  </a:schemeClr>
                </a:solidFill>
              </a:rPr>
              <a:t>The Evaluation Design Generally Consists of Two Phases:</a:t>
            </a:r>
          </a:p>
          <a:p>
            <a:endParaRPr lang="en-US" sz="2000" dirty="0"/>
          </a:p>
          <a:p>
            <a:pPr marL="457200" indent="-457200">
              <a:buFont typeface="+mj-lt"/>
              <a:buAutoNum type="arabicPeriod"/>
            </a:pPr>
            <a:r>
              <a:rPr lang="en-US" sz="2000" dirty="0"/>
              <a:t>Technical Evaluation Phase; and </a:t>
            </a:r>
          </a:p>
          <a:p>
            <a:pPr marL="457200" indent="-457200">
              <a:buFont typeface="+mj-lt"/>
              <a:buAutoNum type="arabicPeriod"/>
            </a:pPr>
            <a:endParaRPr lang="en-US" sz="2000" dirty="0"/>
          </a:p>
          <a:p>
            <a:pPr marL="457200" indent="-457200">
              <a:buFont typeface="+mj-lt"/>
              <a:buAutoNum type="arabicPeriod"/>
            </a:pPr>
            <a:r>
              <a:rPr lang="en-US" sz="2000" dirty="0"/>
              <a:t>Cost Evaluation Phase.</a:t>
            </a:r>
          </a:p>
          <a:p>
            <a:pPr marL="342900" lvl="1" indent="0">
              <a:buNone/>
            </a:pPr>
            <a:endParaRPr lang="en-US" sz="1400" dirty="0">
              <a:solidFill>
                <a:schemeClr val="accent5">
                  <a:lumMod val="50000"/>
                </a:schemeClr>
              </a:solidFill>
            </a:endParaRPr>
          </a:p>
        </p:txBody>
      </p:sp>
    </p:spTree>
    <p:extLst>
      <p:ext uri="{BB962C8B-B14F-4D97-AF65-F5344CB8AC3E}">
        <p14:creationId xmlns:p14="http://schemas.microsoft.com/office/powerpoint/2010/main" val="3052855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How are proposals measured?</a:t>
            </a:r>
            <a:endParaRPr lang="en-US" sz="3400"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fld id="{8BD755E7-5809-4A0A-B4E2-9B78D5C14FF6}" type="slidenum">
              <a:rPr lang="en-US" smtClean="0"/>
              <a:pPr/>
              <a:t>9</a:t>
            </a:fld>
            <a:endParaRPr lang="en-US" dirty="0"/>
          </a:p>
        </p:txBody>
      </p:sp>
      <p:sp>
        <p:nvSpPr>
          <p:cNvPr id="5" name="Subtitle 5"/>
          <p:cNvSpPr txBox="1">
            <a:spLocks/>
          </p:cNvSpPr>
          <p:nvPr/>
        </p:nvSpPr>
        <p:spPr>
          <a:xfrm>
            <a:off x="11299115" y="20402"/>
            <a:ext cx="892885" cy="30525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US" i="1" dirty="0"/>
          </a:p>
        </p:txBody>
      </p:sp>
      <p:sp>
        <p:nvSpPr>
          <p:cNvPr id="8"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b="1" dirty="0">
                <a:solidFill>
                  <a:schemeClr val="accent5">
                    <a:lumMod val="50000"/>
                  </a:schemeClr>
                </a:solidFill>
              </a:rPr>
              <a:t>The Technical Evaluation Phase</a:t>
            </a:r>
          </a:p>
          <a:p>
            <a:r>
              <a:rPr lang="en-US" sz="2000" dirty="0"/>
              <a:t>Measures the Vendors ability to conduct the work detailed in the Scope of Work Section as described in the their technical proposal.</a:t>
            </a:r>
          </a:p>
          <a:p>
            <a:endParaRPr lang="en-US" sz="2000" dirty="0"/>
          </a:p>
          <a:p>
            <a:r>
              <a:rPr lang="en-US" sz="2000" dirty="0"/>
              <a:t>Vendors must prove their technical ability in this phase, in order to advanced to the cost phase.</a:t>
            </a:r>
          </a:p>
          <a:p>
            <a:pPr marL="342900" lvl="1" indent="0">
              <a:buNone/>
            </a:pPr>
            <a:endParaRPr lang="en-US" sz="1400" dirty="0">
              <a:solidFill>
                <a:schemeClr val="accent5">
                  <a:lumMod val="50000"/>
                </a:schemeClr>
              </a:solidFill>
            </a:endParaRPr>
          </a:p>
        </p:txBody>
      </p:sp>
    </p:spTree>
    <p:extLst>
      <p:ext uri="{BB962C8B-B14F-4D97-AF65-F5344CB8AC3E}">
        <p14:creationId xmlns:p14="http://schemas.microsoft.com/office/powerpoint/2010/main" val="29978193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0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m&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E171089-764A-4936-B9D5-712F72820A91}" vid="{74468AA3-D85B-450E-809A-3C4B65AE6F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View</Template>
  <TotalTime>43201</TotalTime>
  <Words>1921</Words>
  <Application>Microsoft Office PowerPoint</Application>
  <PresentationFormat>Widescreen</PresentationFormat>
  <Paragraphs>225</Paragraphs>
  <Slides>26</Slides>
  <Notes>14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Arial</vt:lpstr>
      <vt:lpstr>Calibri</vt:lpstr>
      <vt:lpstr>Calibri Light</vt:lpstr>
      <vt:lpstr>Wingdings</vt:lpstr>
      <vt:lpstr>Wingdings 2</vt:lpstr>
      <vt:lpstr>Office Theme</vt:lpstr>
      <vt:lpstr>think-cell Slide</vt:lpstr>
      <vt:lpstr> State of Rhode Island Request for Proposal  (RFP)  </vt:lpstr>
      <vt:lpstr>Training Expectations </vt:lpstr>
      <vt:lpstr>What is an RFP? (Continued)</vt:lpstr>
      <vt:lpstr>What is an RFP? (Continued)</vt:lpstr>
      <vt:lpstr>Introduction to the Technical Evaluation Process</vt:lpstr>
      <vt:lpstr>What is a Technical Evaluation</vt:lpstr>
      <vt:lpstr>How are proposals measured? </vt:lpstr>
      <vt:lpstr>How are proposals measured?</vt:lpstr>
      <vt:lpstr>How are proposals measured?</vt:lpstr>
      <vt:lpstr>How are proposals measured?</vt:lpstr>
      <vt:lpstr>How are proposals  measured?</vt:lpstr>
      <vt:lpstr>How are proposals  measured?</vt:lpstr>
      <vt:lpstr>How are proposals  measured?</vt:lpstr>
      <vt:lpstr>How are proposals measured?</vt:lpstr>
      <vt:lpstr>How are proposals measured?</vt:lpstr>
      <vt:lpstr>How are proposals measured?</vt:lpstr>
      <vt:lpstr>How are proposals measured?</vt:lpstr>
      <vt:lpstr>How are proposals  measured?</vt:lpstr>
      <vt:lpstr>Evaluation Team Composition</vt:lpstr>
      <vt:lpstr>Evaluation Team Size</vt:lpstr>
      <vt:lpstr>How long does the Evaluation Process take?</vt:lpstr>
      <vt:lpstr>How long does the RFP Process take?</vt:lpstr>
      <vt:lpstr>How long does the RFP Process take?</vt:lpstr>
      <vt:lpstr>How long does the RFP Process take?</vt:lpstr>
      <vt:lpstr>How long does the RFP Process take?</vt:lpstr>
      <vt:lpstr>How long does the RFP Process take?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Shaffer, Benjamin (DOA)</dc:creator>
  <cp:lastModifiedBy>Pomfret, Alicia (DOA)</cp:lastModifiedBy>
  <cp:revision>302</cp:revision>
  <cp:lastPrinted>2017-10-11T20:00:58Z</cp:lastPrinted>
  <dcterms:created xsi:type="dcterms:W3CDTF">2016-12-11T22:21:04Z</dcterms:created>
  <dcterms:modified xsi:type="dcterms:W3CDTF">2017-11-16T16:52:32Z</dcterms:modified>
</cp:coreProperties>
</file>