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40" r:id="rId2"/>
    <p:sldId id="364" r:id="rId3"/>
    <p:sldId id="360" r:id="rId4"/>
    <p:sldId id="361" r:id="rId5"/>
    <p:sldId id="366" r:id="rId6"/>
    <p:sldId id="367" r:id="rId7"/>
    <p:sldId id="368" r:id="rId8"/>
    <p:sldId id="371" r:id="rId9"/>
    <p:sldId id="372" r:id="rId10"/>
    <p:sldId id="369" r:id="rId11"/>
    <p:sldId id="373" r:id="rId12"/>
    <p:sldId id="346" r:id="rId13"/>
    <p:sldId id="374" r:id="rId14"/>
    <p:sldId id="375" r:id="rId15"/>
    <p:sldId id="376" r:id="rId16"/>
    <p:sldId id="377" r:id="rId17"/>
    <p:sldId id="408" r:id="rId18"/>
    <p:sldId id="409" r:id="rId19"/>
    <p:sldId id="410" r:id="rId20"/>
    <p:sldId id="378" r:id="rId21"/>
    <p:sldId id="380" r:id="rId22"/>
    <p:sldId id="379" r:id="rId23"/>
    <p:sldId id="381" r:id="rId24"/>
    <p:sldId id="382" r:id="rId25"/>
    <p:sldId id="384" r:id="rId26"/>
    <p:sldId id="392" r:id="rId27"/>
    <p:sldId id="386" r:id="rId28"/>
    <p:sldId id="383" r:id="rId29"/>
    <p:sldId id="387" r:id="rId30"/>
    <p:sldId id="394" r:id="rId31"/>
    <p:sldId id="395" r:id="rId32"/>
    <p:sldId id="396" r:id="rId33"/>
    <p:sldId id="389" r:id="rId34"/>
    <p:sldId id="390" r:id="rId35"/>
    <p:sldId id="397" r:id="rId36"/>
    <p:sldId id="398" r:id="rId37"/>
    <p:sldId id="400" r:id="rId38"/>
    <p:sldId id="401" r:id="rId39"/>
    <p:sldId id="402" r:id="rId40"/>
    <p:sldId id="403" r:id="rId41"/>
    <p:sldId id="404" r:id="rId42"/>
    <p:sldId id="405" r:id="rId43"/>
    <p:sldId id="406" r:id="rId44"/>
    <p:sldId id="407" r:id="rId45"/>
  </p:sldIdLst>
  <p:sldSz cx="12192000" cy="6858000"/>
  <p:notesSz cx="7010400" cy="9223375"/>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fone, Paula (DOA)" initials="CP(" lastIdx="2" clrIdx="0">
    <p:extLst>
      <p:ext uri="{19B8F6BF-5375-455C-9EA6-DF929625EA0E}">
        <p15:presenceInfo xmlns:p15="http://schemas.microsoft.com/office/powerpoint/2012/main" userId="S-1-5-21-759846103-4275010335-497404063-4264" providerId="AD"/>
      </p:ext>
    </p:extLst>
  </p:cmAuthor>
  <p:cmAuthor id="2" name="DiBiase, Michael (DOA)" initials="DM(" lastIdx="2" clrIdx="1">
    <p:extLst>
      <p:ext uri="{19B8F6BF-5375-455C-9EA6-DF929625EA0E}">
        <p15:presenceInfo xmlns:p15="http://schemas.microsoft.com/office/powerpoint/2012/main" userId="S-1-5-21-759846103-4275010335-497404063-26562" providerId="AD"/>
      </p:ext>
    </p:extLst>
  </p:cmAuthor>
  <p:cmAuthor id="3" name="Guilmette, Maria (OMB)" initials="GM(" lastIdx="22" clrIdx="2">
    <p:extLst>
      <p:ext uri="{19B8F6BF-5375-455C-9EA6-DF929625EA0E}">
        <p15:presenceInfo xmlns:p15="http://schemas.microsoft.com/office/powerpoint/2012/main" userId="S-1-5-21-759846103-4275010335-497404063-30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95646" autoAdjust="0"/>
  </p:normalViewPr>
  <p:slideViewPr>
    <p:cSldViewPr snapToGrid="0">
      <p:cViewPr varScale="1">
        <p:scale>
          <a:sx n="46" d="100"/>
          <a:sy n="46" d="100"/>
        </p:scale>
        <p:origin x="72" y="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217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olivia:Documents:CC%20Data:CC_Nov15-May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olivia:Documents:CC%20Data:CC_Nov15-May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600"/>
            </a:pPr>
            <a:r>
              <a:rPr lang="en-US" sz="1600" dirty="0">
                <a:latin typeface="+mj-lt"/>
              </a:rPr>
              <a:t>Contact Center Volume</a:t>
            </a:r>
            <a:r>
              <a:rPr lang="en-US" sz="1600" baseline="0" dirty="0">
                <a:latin typeface="+mj-lt"/>
              </a:rPr>
              <a:t> and Service Levels</a:t>
            </a:r>
          </a:p>
          <a:p>
            <a:pPr algn="l">
              <a:defRPr sz="1600"/>
            </a:pPr>
            <a:r>
              <a:rPr lang="en-US" sz="1400" b="0" i="1" baseline="0" dirty="0">
                <a:latin typeface="+mj-lt"/>
              </a:rPr>
              <a:t>November 2015 - June 2016</a:t>
            </a:r>
            <a:endParaRPr lang="en-US" sz="1400" b="0" i="1" dirty="0">
              <a:latin typeface="+mj-lt"/>
            </a:endParaRPr>
          </a:p>
        </c:rich>
      </c:tx>
      <c:layout>
        <c:manualLayout>
          <c:xMode val="edge"/>
          <c:yMode val="edge"/>
          <c:x val="6.8681124305589904E-4"/>
          <c:y val="5.5821550371037499E-3"/>
        </c:manualLayout>
      </c:layout>
      <c:overlay val="0"/>
    </c:title>
    <c:autoTitleDeleted val="0"/>
    <c:plotArea>
      <c:layout>
        <c:manualLayout>
          <c:layoutTarget val="inner"/>
          <c:xMode val="edge"/>
          <c:yMode val="edge"/>
          <c:x val="0.209956736665113"/>
          <c:y val="0.247910318064161"/>
          <c:w val="0.71805430574726403"/>
          <c:h val="0.32449287000567401"/>
        </c:manualLayout>
      </c:layout>
      <c:lineChart>
        <c:grouping val="standard"/>
        <c:varyColors val="0"/>
        <c:ser>
          <c:idx val="3"/>
          <c:order val="0"/>
          <c:tx>
            <c:strRef>
              <c:f>Sheet1!$B$35</c:f>
              <c:strCache>
                <c:ptCount val="1"/>
                <c:pt idx="0">
                  <c:v>% Calls Handled</c:v>
                </c:pt>
              </c:strCache>
            </c:strRef>
          </c:tx>
          <c:spPr>
            <a:ln>
              <a:solidFill>
                <a:schemeClr val="accent3">
                  <a:lumMod val="75000"/>
                </a:schemeClr>
              </a:solidFill>
            </a:ln>
          </c:spPr>
          <c:marker>
            <c:symbol val="none"/>
          </c:marker>
          <c:dLbls>
            <c:spPr>
              <a:noFill/>
              <a:ln>
                <a:noFill/>
              </a:ln>
              <a:effectLst/>
            </c:spPr>
            <c:txPr>
              <a:bodyPr/>
              <a:lstStyle/>
              <a:p>
                <a:pPr>
                  <a:defRPr sz="11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Sheet1!$C$32:$J$32</c:f>
              <c:numCache>
                <c:formatCode>mmm\-yy</c:formatCode>
                <c:ptCount val="8"/>
                <c:pt idx="0">
                  <c:v>42309</c:v>
                </c:pt>
                <c:pt idx="1">
                  <c:v>42339</c:v>
                </c:pt>
                <c:pt idx="2">
                  <c:v>42370</c:v>
                </c:pt>
                <c:pt idx="3">
                  <c:v>42401</c:v>
                </c:pt>
                <c:pt idx="4">
                  <c:v>42430</c:v>
                </c:pt>
                <c:pt idx="5">
                  <c:v>42461</c:v>
                </c:pt>
                <c:pt idx="6">
                  <c:v>42491</c:v>
                </c:pt>
                <c:pt idx="7">
                  <c:v>42522</c:v>
                </c:pt>
              </c:numCache>
            </c:numRef>
          </c:cat>
          <c:val>
            <c:numRef>
              <c:f>Sheet1!$C$35:$J$35</c:f>
              <c:numCache>
                <c:formatCode>0%</c:formatCode>
                <c:ptCount val="8"/>
                <c:pt idx="0">
                  <c:v>0.44777479621284999</c:v>
                </c:pt>
                <c:pt idx="1">
                  <c:v>0.47058823529411797</c:v>
                </c:pt>
                <c:pt idx="2">
                  <c:v>0.42010930718534001</c:v>
                </c:pt>
                <c:pt idx="3">
                  <c:v>0.46279125059438903</c:v>
                </c:pt>
                <c:pt idx="4">
                  <c:v>0.40789552867545298</c:v>
                </c:pt>
                <c:pt idx="5">
                  <c:v>0.67041198501872601</c:v>
                </c:pt>
                <c:pt idx="6">
                  <c:v>0.77892853456284605</c:v>
                </c:pt>
                <c:pt idx="7">
                  <c:v>0.930197319684827</c:v>
                </c:pt>
              </c:numCache>
            </c:numRef>
          </c:val>
          <c:smooth val="0"/>
          <c:extLst>
            <c:ext xmlns:c16="http://schemas.microsoft.com/office/drawing/2014/chart" uri="{C3380CC4-5D6E-409C-BE32-E72D297353CC}">
              <c16:uniqueId val="{00000000-905E-4E22-BB8C-34FD55C2FCD4}"/>
            </c:ext>
          </c:extLst>
        </c:ser>
        <c:dLbls>
          <c:showLegendKey val="0"/>
          <c:showVal val="0"/>
          <c:showCatName val="0"/>
          <c:showSerName val="0"/>
          <c:showPercent val="0"/>
          <c:showBubbleSize val="0"/>
        </c:dLbls>
        <c:smooth val="0"/>
        <c:axId val="146747696"/>
        <c:axId val="146748088"/>
      </c:lineChart>
      <c:dateAx>
        <c:axId val="146747696"/>
        <c:scaling>
          <c:orientation val="minMax"/>
        </c:scaling>
        <c:delete val="1"/>
        <c:axPos val="b"/>
        <c:numFmt formatCode="mmm\-yy" sourceLinked="1"/>
        <c:majorTickMark val="out"/>
        <c:minorTickMark val="none"/>
        <c:tickLblPos val="nextTo"/>
        <c:crossAx val="146748088"/>
        <c:crosses val="autoZero"/>
        <c:auto val="1"/>
        <c:lblOffset val="100"/>
        <c:baseTimeUnit val="months"/>
      </c:dateAx>
      <c:valAx>
        <c:axId val="146748088"/>
        <c:scaling>
          <c:orientation val="minMax"/>
          <c:min val="0"/>
        </c:scaling>
        <c:delete val="0"/>
        <c:axPos val="l"/>
        <c:title>
          <c:tx>
            <c:rich>
              <a:bodyPr rot="-5400000" vert="horz"/>
              <a:lstStyle/>
              <a:p>
                <a:pPr>
                  <a:defRPr sz="1200"/>
                </a:pPr>
                <a:r>
                  <a:rPr lang="en-US" sz="1200" dirty="0"/>
                  <a:t>%</a:t>
                </a:r>
                <a:r>
                  <a:rPr lang="en-US" sz="1200" baseline="0" dirty="0"/>
                  <a:t> Calls Handled</a:t>
                </a:r>
                <a:endParaRPr lang="en-US" sz="1200" dirty="0"/>
              </a:p>
            </c:rich>
          </c:tx>
          <c:layout>
            <c:manualLayout>
              <c:xMode val="edge"/>
              <c:yMode val="edge"/>
              <c:x val="0.16448342500438901"/>
              <c:y val="0.315572190670593"/>
            </c:manualLayout>
          </c:layout>
          <c:overlay val="0"/>
        </c:title>
        <c:numFmt formatCode="0%" sourceLinked="1"/>
        <c:majorTickMark val="out"/>
        <c:minorTickMark val="none"/>
        <c:tickLblPos val="nextTo"/>
        <c:txPr>
          <a:bodyPr/>
          <a:lstStyle/>
          <a:p>
            <a:pPr>
              <a:defRPr>
                <a:solidFill>
                  <a:srgbClr val="FFFFFF"/>
                </a:solidFill>
              </a:defRPr>
            </a:pPr>
            <a:endParaRPr lang="en-US"/>
          </a:p>
        </c:txPr>
        <c:crossAx val="146747696"/>
        <c:crosses val="autoZero"/>
        <c:crossBetween val="between"/>
      </c:valAx>
    </c:plotArea>
    <c:legend>
      <c:legendPos val="b"/>
      <c:layout>
        <c:manualLayout>
          <c:xMode val="edge"/>
          <c:yMode val="edge"/>
          <c:x val="0.20343548259102701"/>
          <c:y val="0.94190624880500096"/>
          <c:w val="0.152417078608133"/>
          <c:h val="5.6052968058205602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9956736665113"/>
          <c:y val="0.200461919539903"/>
          <c:w val="0.71805430574726403"/>
          <c:h val="0.277044552190293"/>
        </c:manualLayout>
      </c:layout>
      <c:lineChart>
        <c:grouping val="standard"/>
        <c:varyColors val="0"/>
        <c:ser>
          <c:idx val="6"/>
          <c:order val="0"/>
          <c:tx>
            <c:strRef>
              <c:f>Sheet1!$B$38</c:f>
              <c:strCache>
                <c:ptCount val="1"/>
                <c:pt idx="0">
                  <c:v>Average Speed to Answer</c:v>
                </c:pt>
              </c:strCache>
            </c:strRef>
          </c:tx>
          <c:spPr>
            <a:ln>
              <a:solidFill>
                <a:schemeClr val="accent6"/>
              </a:solidFill>
            </a:ln>
          </c:spPr>
          <c:marker>
            <c:symbol val="none"/>
          </c:marker>
          <c:dLbls>
            <c:spPr>
              <a:noFill/>
              <a:ln>
                <a:noFill/>
              </a:ln>
              <a:effectLst/>
            </c:spPr>
            <c:txPr>
              <a:bodyPr/>
              <a:lstStyle/>
              <a:p>
                <a:pPr>
                  <a:defRPr sz="11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Sheet1!$C$32:$J$32</c:f>
              <c:numCache>
                <c:formatCode>mmm\-yy</c:formatCode>
                <c:ptCount val="8"/>
                <c:pt idx="0">
                  <c:v>42309</c:v>
                </c:pt>
                <c:pt idx="1">
                  <c:v>42339</c:v>
                </c:pt>
                <c:pt idx="2">
                  <c:v>42370</c:v>
                </c:pt>
                <c:pt idx="3">
                  <c:v>42401</c:v>
                </c:pt>
                <c:pt idx="4">
                  <c:v>42430</c:v>
                </c:pt>
                <c:pt idx="5">
                  <c:v>42461</c:v>
                </c:pt>
                <c:pt idx="6">
                  <c:v>42491</c:v>
                </c:pt>
                <c:pt idx="7">
                  <c:v>42522</c:v>
                </c:pt>
              </c:numCache>
            </c:numRef>
          </c:cat>
          <c:val>
            <c:numRef>
              <c:f>Sheet1!$C$38:$J$38</c:f>
              <c:numCache>
                <c:formatCode>mm:ss</c:formatCode>
                <c:ptCount val="8"/>
                <c:pt idx="0">
                  <c:v>0.516122685185185</c:v>
                </c:pt>
                <c:pt idx="1">
                  <c:v>0.51665509259259301</c:v>
                </c:pt>
                <c:pt idx="2">
                  <c:v>0.52018518518518497</c:v>
                </c:pt>
                <c:pt idx="3">
                  <c:v>0.51685185185185201</c:v>
                </c:pt>
                <c:pt idx="4">
                  <c:v>0.51813657407407399</c:v>
                </c:pt>
                <c:pt idx="5">
                  <c:v>0.51003472222222201</c:v>
                </c:pt>
                <c:pt idx="6">
                  <c:v>0.50820601851851899</c:v>
                </c:pt>
                <c:pt idx="7">
                  <c:v>0.50180555555555595</c:v>
                </c:pt>
              </c:numCache>
            </c:numRef>
          </c:val>
          <c:smooth val="0"/>
          <c:extLst>
            <c:ext xmlns:c16="http://schemas.microsoft.com/office/drawing/2014/chart" uri="{C3380CC4-5D6E-409C-BE32-E72D297353CC}">
              <c16:uniqueId val="{00000000-2C21-4927-8258-D6CBEC591AC4}"/>
            </c:ext>
          </c:extLst>
        </c:ser>
        <c:dLbls>
          <c:showLegendKey val="0"/>
          <c:showVal val="0"/>
          <c:showCatName val="0"/>
          <c:showSerName val="0"/>
          <c:showPercent val="0"/>
          <c:showBubbleSize val="0"/>
        </c:dLbls>
        <c:smooth val="0"/>
        <c:axId val="146749264"/>
        <c:axId val="146639784"/>
      </c:lineChart>
      <c:dateAx>
        <c:axId val="146749264"/>
        <c:scaling>
          <c:orientation val="minMax"/>
        </c:scaling>
        <c:delete val="0"/>
        <c:axPos val="b"/>
        <c:numFmt formatCode="mmm\-yy" sourceLinked="1"/>
        <c:majorTickMark val="out"/>
        <c:minorTickMark val="none"/>
        <c:tickLblPos val="nextTo"/>
        <c:crossAx val="146639784"/>
        <c:crosses val="autoZero"/>
        <c:auto val="1"/>
        <c:lblOffset val="100"/>
        <c:baseTimeUnit val="months"/>
      </c:dateAx>
      <c:valAx>
        <c:axId val="146639784"/>
        <c:scaling>
          <c:orientation val="minMax"/>
        </c:scaling>
        <c:delete val="0"/>
        <c:axPos val="l"/>
        <c:title>
          <c:tx>
            <c:rich>
              <a:bodyPr rot="-5400000" vert="horz"/>
              <a:lstStyle/>
              <a:p>
                <a:pPr>
                  <a:defRPr sz="1200"/>
                </a:pPr>
                <a:r>
                  <a:rPr lang="en-US" sz="1200" dirty="0"/>
                  <a:t>Average</a:t>
                </a:r>
                <a:r>
                  <a:rPr lang="en-US" sz="1200" baseline="0" dirty="0"/>
                  <a:t> Speed to Answer</a:t>
                </a:r>
                <a:endParaRPr lang="en-US" sz="1200" dirty="0"/>
              </a:p>
            </c:rich>
          </c:tx>
          <c:layout>
            <c:manualLayout>
              <c:xMode val="edge"/>
              <c:yMode val="edge"/>
              <c:x val="0.166429295856028"/>
              <c:y val="0.19416031861358601"/>
            </c:manualLayout>
          </c:layout>
          <c:overlay val="0"/>
        </c:title>
        <c:numFmt formatCode="mm:ss" sourceLinked="1"/>
        <c:majorTickMark val="out"/>
        <c:minorTickMark val="none"/>
        <c:tickLblPos val="nextTo"/>
        <c:txPr>
          <a:bodyPr/>
          <a:lstStyle/>
          <a:p>
            <a:pPr>
              <a:defRPr>
                <a:solidFill>
                  <a:srgbClr val="FFFFFF"/>
                </a:solidFill>
              </a:defRPr>
            </a:pPr>
            <a:endParaRPr lang="en-US"/>
          </a:p>
        </c:txPr>
        <c:crossAx val="146749264"/>
        <c:crosses val="autoZero"/>
        <c:crossBetween val="between"/>
      </c:valAx>
    </c:plotArea>
    <c:legend>
      <c:legendPos val="b"/>
      <c:layout>
        <c:manualLayout>
          <c:xMode val="edge"/>
          <c:yMode val="edge"/>
          <c:x val="0.28969725401159702"/>
          <c:y val="0.53440893109642795"/>
          <c:w val="0.37497244887320302"/>
          <c:h val="5.6052968058205602E-2"/>
        </c:manualLayout>
      </c:layout>
      <c:overlay val="0"/>
    </c:legend>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hyperlink" Target="http://www.purchasing.ri.gov/StateAgencyInfoCenter/Navigation.aspx"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purchasing.ri.gov/StateAgencyInfoCenter/Navigation.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62BF0-7553-4ECB-8826-C2554B06C61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F75BFF7-98B3-488B-A391-BD286BF027D0}">
      <dgm:prSet custT="1"/>
      <dgm:spPr/>
      <dgm:t>
        <a:bodyPr/>
        <a:lstStyle/>
        <a:p>
          <a:pPr marL="968375" indent="0" algn="ctr"/>
          <a:r>
            <a:rPr lang="en-US" sz="2800" dirty="0"/>
            <a:t>Get templates and check list </a:t>
          </a:r>
        </a:p>
        <a:p>
          <a:pPr marL="457200" indent="0" algn="ctr"/>
          <a:r>
            <a:rPr lang="en-US" sz="2800" dirty="0"/>
            <a:t>at the ARC</a:t>
          </a:r>
        </a:p>
      </dgm:t>
    </dgm:pt>
    <dgm:pt modelId="{0CE6B610-0B6F-47EE-A18E-4220C0228DAE}" type="parTrans" cxnId="{F073C4AD-34F0-4850-9965-096CF4585B24}">
      <dgm:prSet/>
      <dgm:spPr/>
      <dgm:t>
        <a:bodyPr/>
        <a:lstStyle/>
        <a:p>
          <a:endParaRPr lang="en-US"/>
        </a:p>
      </dgm:t>
    </dgm:pt>
    <dgm:pt modelId="{846BA0B2-9459-4D08-8E0F-40EB95E83A93}" type="sibTrans" cxnId="{F073C4AD-34F0-4850-9965-096CF4585B24}">
      <dgm:prSet/>
      <dgm:spPr/>
      <dgm:t>
        <a:bodyPr/>
        <a:lstStyle/>
        <a:p>
          <a:endParaRPr lang="en-US"/>
        </a:p>
      </dgm:t>
    </dgm:pt>
    <dgm:pt modelId="{7C863349-2106-4187-91A7-70977943F015}" type="pres">
      <dgm:prSet presAssocID="{0D462BF0-7553-4ECB-8826-C2554B06C617}" presName="linearFlow" presStyleCnt="0">
        <dgm:presLayoutVars>
          <dgm:dir/>
          <dgm:resizeHandles val="exact"/>
        </dgm:presLayoutVars>
      </dgm:prSet>
      <dgm:spPr/>
    </dgm:pt>
    <dgm:pt modelId="{D64537CD-FE03-46E6-A5A7-3745B8D5DD55}" type="pres">
      <dgm:prSet presAssocID="{7F75BFF7-98B3-488B-A391-BD286BF027D0}" presName="composite" presStyleCnt="0"/>
      <dgm:spPr/>
    </dgm:pt>
    <dgm:pt modelId="{3BF24B25-D11F-4E08-BF55-7BC98EC61C68}" type="pres">
      <dgm:prSet presAssocID="{7F75BFF7-98B3-488B-A391-BD286BF027D0}" presName="imgShp" presStyleLbl="fgImgPlace1" presStyleIdx="0" presStyleCnt="1" custScaleX="176190" custLinFactNeighborX="-19405"/>
      <dgm:spPr>
        <a:prstGeom prst="rect">
          <a:avLst/>
        </a:prstGeom>
      </dgm:spPr>
    </dgm:pt>
    <dgm:pt modelId="{D3726868-DC42-44C2-8EEA-1271E55E8619}" type="pres">
      <dgm:prSet presAssocID="{7F75BFF7-98B3-488B-A391-BD286BF027D0}" presName="txShp" presStyleLbl="node1" presStyleIdx="0" presStyleCnt="1" custScaleX="124418" custLinFactNeighborX="3126" custLinFactNeighborY="15847">
        <dgm:presLayoutVars>
          <dgm:bulletEnabled val="1"/>
        </dgm:presLayoutVars>
      </dgm:prSet>
      <dgm:spPr/>
    </dgm:pt>
  </dgm:ptLst>
  <dgm:cxnLst>
    <dgm:cxn modelId="{599D9002-4983-4CCD-B7C1-917F92547EC4}" type="presOf" srcId="{7F75BFF7-98B3-488B-A391-BD286BF027D0}" destId="{D3726868-DC42-44C2-8EEA-1271E55E8619}" srcOrd="0" destOrd="0" presId="urn:microsoft.com/office/officeart/2005/8/layout/vList3"/>
    <dgm:cxn modelId="{F073C4AD-34F0-4850-9965-096CF4585B24}" srcId="{0D462BF0-7553-4ECB-8826-C2554B06C617}" destId="{7F75BFF7-98B3-488B-A391-BD286BF027D0}" srcOrd="0" destOrd="0" parTransId="{0CE6B610-0B6F-47EE-A18E-4220C0228DAE}" sibTransId="{846BA0B2-9459-4D08-8E0F-40EB95E83A93}"/>
    <dgm:cxn modelId="{08458FF3-037E-4379-BD64-85E5896F29B2}" type="presOf" srcId="{0D462BF0-7553-4ECB-8826-C2554B06C617}" destId="{7C863349-2106-4187-91A7-70977943F015}" srcOrd="0" destOrd="0" presId="urn:microsoft.com/office/officeart/2005/8/layout/vList3"/>
    <dgm:cxn modelId="{5F96738F-FC68-4AE2-86E1-9D3F261BF6F9}" type="presParOf" srcId="{7C863349-2106-4187-91A7-70977943F015}" destId="{D64537CD-FE03-46E6-A5A7-3745B8D5DD55}" srcOrd="0" destOrd="0" presId="urn:microsoft.com/office/officeart/2005/8/layout/vList3"/>
    <dgm:cxn modelId="{CF76DDFA-55DC-47A8-B7A1-22CA42A72BC4}" type="presParOf" srcId="{D64537CD-FE03-46E6-A5A7-3745B8D5DD55}" destId="{3BF24B25-D11F-4E08-BF55-7BC98EC61C68}" srcOrd="0" destOrd="0" presId="urn:microsoft.com/office/officeart/2005/8/layout/vList3"/>
    <dgm:cxn modelId="{E3BBC822-CF44-43AA-A381-34A31236581F}" type="presParOf" srcId="{D64537CD-FE03-46E6-A5A7-3745B8D5DD55}" destId="{D3726868-DC42-44C2-8EEA-1271E55E861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CAE620-DC1E-413C-A2D7-72BBE49409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2DEAB0D-7988-41ED-A17A-B7AB15F64B04}">
      <dgm:prSet/>
      <dgm:spPr/>
      <dgm:t>
        <a:bodyPr/>
        <a:lstStyle/>
        <a:p>
          <a:r>
            <a:rPr lang="en-US" dirty="0"/>
            <a:t>Roll out of new Agency RFP Planning Tool.  Get it online at the </a:t>
          </a:r>
          <a:r>
            <a:rPr lang="en-US" dirty="0">
              <a:hlinkClick xmlns:r="http://schemas.openxmlformats.org/officeDocument/2006/relationships" r:id="rId1"/>
            </a:rPr>
            <a:t>“ARC”</a:t>
          </a:r>
          <a:endParaRPr lang="en-US" dirty="0"/>
        </a:p>
      </dgm:t>
    </dgm:pt>
    <dgm:pt modelId="{E4D7456D-A267-411A-9521-9D04E59278AB}" type="parTrans" cxnId="{AF4577F2-ACFE-48A7-A9D2-973CBDB0A0C4}">
      <dgm:prSet/>
      <dgm:spPr/>
      <dgm:t>
        <a:bodyPr/>
        <a:lstStyle/>
        <a:p>
          <a:endParaRPr lang="en-US"/>
        </a:p>
      </dgm:t>
    </dgm:pt>
    <dgm:pt modelId="{46210970-28DE-403F-814A-ECB02C11AEBA}" type="sibTrans" cxnId="{AF4577F2-ACFE-48A7-A9D2-973CBDB0A0C4}">
      <dgm:prSet/>
      <dgm:spPr/>
      <dgm:t>
        <a:bodyPr/>
        <a:lstStyle/>
        <a:p>
          <a:endParaRPr lang="en-US"/>
        </a:p>
      </dgm:t>
    </dgm:pt>
    <dgm:pt modelId="{F92932BB-EEFD-489A-A3E4-A438374B0C9B}" type="pres">
      <dgm:prSet presAssocID="{D3CAE620-DC1E-413C-A2D7-72BBE49409F6}" presName="linear" presStyleCnt="0">
        <dgm:presLayoutVars>
          <dgm:animLvl val="lvl"/>
          <dgm:resizeHandles val="exact"/>
        </dgm:presLayoutVars>
      </dgm:prSet>
      <dgm:spPr/>
    </dgm:pt>
    <dgm:pt modelId="{10E6AC46-D00F-40AA-8D63-EB1B303B2B59}" type="pres">
      <dgm:prSet presAssocID="{C2DEAB0D-7988-41ED-A17A-B7AB15F64B04}" presName="parentText" presStyleLbl="node1" presStyleIdx="0" presStyleCnt="1" custAng="0" custLinFactNeighborX="3733" custLinFactNeighborY="-91883">
        <dgm:presLayoutVars>
          <dgm:chMax val="0"/>
          <dgm:bulletEnabled val="1"/>
        </dgm:presLayoutVars>
      </dgm:prSet>
      <dgm:spPr/>
    </dgm:pt>
  </dgm:ptLst>
  <dgm:cxnLst>
    <dgm:cxn modelId="{36B6491A-BE03-426B-946E-1EC596D2AF85}" type="presOf" srcId="{C2DEAB0D-7988-41ED-A17A-B7AB15F64B04}" destId="{10E6AC46-D00F-40AA-8D63-EB1B303B2B59}" srcOrd="0" destOrd="0" presId="urn:microsoft.com/office/officeart/2005/8/layout/vList2"/>
    <dgm:cxn modelId="{2A7C721F-E21F-4D61-8B73-6833C02ACDFA}" type="presOf" srcId="{D3CAE620-DC1E-413C-A2D7-72BBE49409F6}" destId="{F92932BB-EEFD-489A-A3E4-A438374B0C9B}" srcOrd="0" destOrd="0" presId="urn:microsoft.com/office/officeart/2005/8/layout/vList2"/>
    <dgm:cxn modelId="{AF4577F2-ACFE-48A7-A9D2-973CBDB0A0C4}" srcId="{D3CAE620-DC1E-413C-A2D7-72BBE49409F6}" destId="{C2DEAB0D-7988-41ED-A17A-B7AB15F64B04}" srcOrd="0" destOrd="0" parTransId="{E4D7456D-A267-411A-9521-9D04E59278AB}" sibTransId="{46210970-28DE-403F-814A-ECB02C11AEBA}"/>
    <dgm:cxn modelId="{83812109-CED9-4EA1-9A18-3B303FAE9D70}" type="presParOf" srcId="{F92932BB-EEFD-489A-A3E4-A438374B0C9B}" destId="{10E6AC46-D00F-40AA-8D63-EB1B303B2B5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26868-DC42-44C2-8EEA-1271E55E8619}">
      <dsp:nvSpPr>
        <dsp:cNvPr id="0" name=""/>
        <dsp:cNvSpPr/>
      </dsp:nvSpPr>
      <dsp:spPr>
        <a:xfrm rot="10800000">
          <a:off x="1459440" y="0"/>
          <a:ext cx="7077842" cy="20217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1543" tIns="106680" rIns="199136" bIns="106680" numCol="1" spcCol="1270" anchor="ctr" anchorCtr="0">
          <a:noAutofit/>
        </a:bodyPr>
        <a:lstStyle/>
        <a:p>
          <a:pPr marL="968375" lvl="0" indent="0" algn="ctr" defTabSz="1244600">
            <a:lnSpc>
              <a:spcPct val="90000"/>
            </a:lnSpc>
            <a:spcBef>
              <a:spcPct val="0"/>
            </a:spcBef>
            <a:spcAft>
              <a:spcPct val="35000"/>
            </a:spcAft>
            <a:buNone/>
          </a:pPr>
          <a:r>
            <a:rPr lang="en-US" sz="2800" kern="1200" dirty="0"/>
            <a:t>Get templates and check list </a:t>
          </a:r>
        </a:p>
        <a:p>
          <a:pPr marL="457200" lvl="0" indent="0" algn="ctr" defTabSz="1244600">
            <a:lnSpc>
              <a:spcPct val="90000"/>
            </a:lnSpc>
            <a:spcBef>
              <a:spcPct val="0"/>
            </a:spcBef>
            <a:spcAft>
              <a:spcPct val="35000"/>
            </a:spcAft>
            <a:buNone/>
          </a:pPr>
          <a:r>
            <a:rPr lang="en-US" sz="2800" kern="1200" dirty="0"/>
            <a:t>at the ARC</a:t>
          </a:r>
        </a:p>
      </dsp:txBody>
      <dsp:txXfrm rot="10800000">
        <a:off x="1964881" y="0"/>
        <a:ext cx="6572401" cy="2021766"/>
      </dsp:txXfrm>
    </dsp:sp>
    <dsp:sp modelId="{3BF24B25-D11F-4E08-BF55-7BC98EC61C68}">
      <dsp:nvSpPr>
        <dsp:cNvPr id="0" name=""/>
        <dsp:cNvSpPr/>
      </dsp:nvSpPr>
      <dsp:spPr>
        <a:xfrm>
          <a:off x="0" y="0"/>
          <a:ext cx="3562149" cy="2021766"/>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6AC46-D00F-40AA-8D63-EB1B303B2B59}">
      <dsp:nvSpPr>
        <dsp:cNvPr id="0" name=""/>
        <dsp:cNvSpPr/>
      </dsp:nvSpPr>
      <dsp:spPr>
        <a:xfrm>
          <a:off x="0" y="0"/>
          <a:ext cx="45720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Roll out of new Agency RFP Planning Tool.  Get it online at the </a:t>
          </a:r>
          <a:r>
            <a:rPr lang="en-US" sz="1700" kern="1200" dirty="0">
              <a:hlinkClick xmlns:r="http://schemas.openxmlformats.org/officeDocument/2006/relationships" r:id="rId1"/>
            </a:rPr>
            <a:t>“ARC”</a:t>
          </a:r>
          <a:endParaRPr lang="en-US" sz="1700" kern="1200" dirty="0"/>
        </a:p>
      </dsp:txBody>
      <dsp:txXfrm>
        <a:off x="33012" y="33012"/>
        <a:ext cx="4505976"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277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2770"/>
          </a:xfrm>
          <a:prstGeom prst="rect">
            <a:avLst/>
          </a:prstGeom>
        </p:spPr>
        <p:txBody>
          <a:bodyPr vert="horz" lIns="93177" tIns="46589" rIns="93177" bIns="46589" rtlCol="0"/>
          <a:lstStyle>
            <a:lvl1pPr algn="r">
              <a:defRPr sz="1200"/>
            </a:lvl1pPr>
          </a:lstStyle>
          <a:p>
            <a:fld id="{88BBC41B-5E94-46AF-B31D-E77A09DFA276}" type="datetimeFigureOut">
              <a:rPr lang="en-US" smtClean="0"/>
              <a:t>11/16/2017</a:t>
            </a:fld>
            <a:endParaRPr lang="en-US" dirty="0"/>
          </a:p>
        </p:txBody>
      </p:sp>
      <p:sp>
        <p:nvSpPr>
          <p:cNvPr id="4" name="Footer Placeholder 3"/>
          <p:cNvSpPr>
            <a:spLocks noGrp="1"/>
          </p:cNvSpPr>
          <p:nvPr>
            <p:ph type="ftr" sz="quarter" idx="2"/>
          </p:nvPr>
        </p:nvSpPr>
        <p:spPr>
          <a:xfrm>
            <a:off x="1" y="8760613"/>
            <a:ext cx="3037840" cy="462769"/>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760613"/>
            <a:ext cx="3037840" cy="462769"/>
          </a:xfrm>
          <a:prstGeom prst="rect">
            <a:avLst/>
          </a:prstGeom>
        </p:spPr>
        <p:txBody>
          <a:bodyPr vert="horz" lIns="93177" tIns="46589" rIns="93177" bIns="46589" rtlCol="0" anchor="b"/>
          <a:lstStyle>
            <a:lvl1pPr algn="r">
              <a:defRPr sz="1200"/>
            </a:lvl1pPr>
          </a:lstStyle>
          <a:p>
            <a:fld id="{26DF00C5-5CDE-4A0F-A21A-EBEF3F857CF3}" type="slidenum">
              <a:rPr lang="en-US" smtClean="0"/>
              <a:t>‹#›</a:t>
            </a:fld>
            <a:endParaRPr lang="en-US" dirty="0"/>
          </a:p>
        </p:txBody>
      </p:sp>
    </p:spTree>
    <p:extLst>
      <p:ext uri="{BB962C8B-B14F-4D97-AF65-F5344CB8AC3E}">
        <p14:creationId xmlns:p14="http://schemas.microsoft.com/office/powerpoint/2010/main" val="1032010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277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0" y="0"/>
            <a:ext cx="3037840" cy="462770"/>
          </a:xfrm>
          <a:prstGeom prst="rect">
            <a:avLst/>
          </a:prstGeom>
        </p:spPr>
        <p:txBody>
          <a:bodyPr vert="horz" lIns="93177" tIns="46589" rIns="93177" bIns="46589" rtlCol="0"/>
          <a:lstStyle>
            <a:lvl1pPr algn="r">
              <a:defRPr sz="1200"/>
            </a:lvl1pPr>
          </a:lstStyle>
          <a:p>
            <a:fld id="{9D7DB933-B80D-49B4-A701-1B7B8DF02798}" type="datetimeFigureOut">
              <a:rPr lang="en-US" smtClean="0"/>
              <a:t>11/16/2017</a:t>
            </a:fld>
            <a:endParaRPr lang="en-US" dirty="0"/>
          </a:p>
        </p:txBody>
      </p:sp>
      <p:sp>
        <p:nvSpPr>
          <p:cNvPr id="4" name="Slide Image Placeholder 3"/>
          <p:cNvSpPr>
            <a:spLocks noGrp="1" noRot="1" noChangeAspect="1"/>
          </p:cNvSpPr>
          <p:nvPr>
            <p:ph type="sldImg" idx="2"/>
          </p:nvPr>
        </p:nvSpPr>
        <p:spPr>
          <a:xfrm>
            <a:off x="739775" y="1152525"/>
            <a:ext cx="5530850" cy="31115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38750"/>
            <a:ext cx="5608320" cy="363170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60613"/>
            <a:ext cx="3037840" cy="462769"/>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760613"/>
            <a:ext cx="3037840" cy="462769"/>
          </a:xfrm>
          <a:prstGeom prst="rect">
            <a:avLst/>
          </a:prstGeom>
        </p:spPr>
        <p:txBody>
          <a:bodyPr vert="horz" lIns="93177" tIns="46589" rIns="93177" bIns="46589" rtlCol="0" anchor="b"/>
          <a:lstStyle>
            <a:lvl1pPr algn="r">
              <a:defRPr sz="1200"/>
            </a:lvl1pPr>
          </a:lstStyle>
          <a:p>
            <a:fld id="{D85D2092-D98D-4A5F-861F-6378577FB8B1}" type="slidenum">
              <a:rPr lang="en-US" smtClean="0"/>
              <a:t>‹#›</a:t>
            </a:fld>
            <a:endParaRPr lang="en-US" dirty="0"/>
          </a:p>
        </p:txBody>
      </p:sp>
    </p:spTree>
    <p:extLst>
      <p:ext uri="{BB962C8B-B14F-4D97-AF65-F5344CB8AC3E}">
        <p14:creationId xmlns:p14="http://schemas.microsoft.com/office/powerpoint/2010/main" val="20054853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D2092-D98D-4A5F-861F-6378577FB8B1}" type="slidenum">
              <a:rPr lang="en-US" smtClean="0"/>
              <a:t>1</a:t>
            </a:fld>
            <a:endParaRPr lang="en-US" dirty="0"/>
          </a:p>
        </p:txBody>
      </p:sp>
    </p:spTree>
    <p:extLst>
      <p:ext uri="{BB962C8B-B14F-4D97-AF65-F5344CB8AC3E}">
        <p14:creationId xmlns:p14="http://schemas.microsoft.com/office/powerpoint/2010/main" val="151935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12EFE5-53E2-4318-BD6A-0978AF0A3BEA}" type="slidenum">
              <a:rPr lang="en-US" altLang="en-US" smtClean="0"/>
              <a:pPr>
                <a:defRPr/>
              </a:pPr>
              <a:t>10</a:t>
            </a:fld>
            <a:endParaRPr lang="en-US" altLang="en-US"/>
          </a:p>
        </p:txBody>
      </p:sp>
    </p:spTree>
    <p:extLst>
      <p:ext uri="{BB962C8B-B14F-4D97-AF65-F5344CB8AC3E}">
        <p14:creationId xmlns:p14="http://schemas.microsoft.com/office/powerpoint/2010/main" val="33914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D2092-D98D-4A5F-861F-6378577FB8B1}" type="slidenum">
              <a:rPr lang="en-US" smtClean="0"/>
              <a:t>22</a:t>
            </a:fld>
            <a:endParaRPr lang="en-US" dirty="0"/>
          </a:p>
        </p:txBody>
      </p:sp>
    </p:spTree>
    <p:extLst>
      <p:ext uri="{BB962C8B-B14F-4D97-AF65-F5344CB8AC3E}">
        <p14:creationId xmlns:p14="http://schemas.microsoft.com/office/powerpoint/2010/main" val="372193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641CAEB-CFDA-0848-928D-6458BAB1FD4C}" type="slidenum">
              <a:rPr lang="en-US" smtClean="0"/>
              <a:t>26</a:t>
            </a:fld>
            <a:endParaRPr lang="en-US"/>
          </a:p>
        </p:txBody>
      </p:sp>
    </p:spTree>
    <p:extLst>
      <p:ext uri="{BB962C8B-B14F-4D97-AF65-F5344CB8AC3E}">
        <p14:creationId xmlns:p14="http://schemas.microsoft.com/office/powerpoint/2010/main" val="21669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12EFE5-53E2-4318-BD6A-0978AF0A3BEA}" type="slidenum">
              <a:rPr lang="en-US" altLang="en-US" smtClean="0"/>
              <a:pPr>
                <a:defRPr/>
              </a:pPr>
              <a:t>2</a:t>
            </a:fld>
            <a:endParaRPr lang="en-US" altLang="en-US"/>
          </a:p>
        </p:txBody>
      </p:sp>
    </p:spTree>
    <p:extLst>
      <p:ext uri="{BB962C8B-B14F-4D97-AF65-F5344CB8AC3E}">
        <p14:creationId xmlns:p14="http://schemas.microsoft.com/office/powerpoint/2010/main" val="383751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p>
        </p:txBody>
      </p:sp>
      <p:sp>
        <p:nvSpPr>
          <p:cNvPr id="45060" name="Slide Number Placeholder 3"/>
          <p:cNvSpPr>
            <a:spLocks noGrp="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1BD44F0-86FF-4703-90A3-C07357B51E56}" type="slidenum">
              <a:rPr lang="en-US" altLang="en-US" smtClean="0">
                <a:latin typeface="Arial" charset="0"/>
              </a:rPr>
              <a:pPr/>
              <a:t>3</a:t>
            </a:fld>
            <a:endParaRPr lang="en-US" altLang="en-US">
              <a:latin typeface="Arial" charset="0"/>
            </a:endParaRPr>
          </a:p>
        </p:txBody>
      </p:sp>
    </p:spTree>
    <p:extLst>
      <p:ext uri="{BB962C8B-B14F-4D97-AF65-F5344CB8AC3E}">
        <p14:creationId xmlns:p14="http://schemas.microsoft.com/office/powerpoint/2010/main" val="139849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12EFE5-53E2-4318-BD6A-0978AF0A3BEA}" type="slidenum">
              <a:rPr lang="en-US" altLang="en-US" smtClean="0"/>
              <a:pPr>
                <a:defRPr/>
              </a:pPr>
              <a:t>4</a:t>
            </a:fld>
            <a:endParaRPr lang="en-US" altLang="en-US"/>
          </a:p>
        </p:txBody>
      </p:sp>
    </p:spTree>
    <p:extLst>
      <p:ext uri="{BB962C8B-B14F-4D97-AF65-F5344CB8AC3E}">
        <p14:creationId xmlns:p14="http://schemas.microsoft.com/office/powerpoint/2010/main" val="138928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12EFE5-53E2-4318-BD6A-0978AF0A3BEA}" type="slidenum">
              <a:rPr lang="en-US" altLang="en-US" smtClean="0"/>
              <a:pPr>
                <a:defRPr/>
              </a:pPr>
              <a:t>5</a:t>
            </a:fld>
            <a:endParaRPr lang="en-US" altLang="en-US"/>
          </a:p>
        </p:txBody>
      </p:sp>
    </p:spTree>
    <p:extLst>
      <p:ext uri="{BB962C8B-B14F-4D97-AF65-F5344CB8AC3E}">
        <p14:creationId xmlns:p14="http://schemas.microsoft.com/office/powerpoint/2010/main" val="41430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12EFE5-53E2-4318-BD6A-0978AF0A3BEA}" type="slidenum">
              <a:rPr lang="en-US" altLang="en-US" smtClean="0"/>
              <a:pPr>
                <a:defRPr/>
              </a:pPr>
              <a:t>6</a:t>
            </a:fld>
            <a:endParaRPr lang="en-US" altLang="en-US"/>
          </a:p>
        </p:txBody>
      </p:sp>
    </p:spTree>
    <p:extLst>
      <p:ext uri="{BB962C8B-B14F-4D97-AF65-F5344CB8AC3E}">
        <p14:creationId xmlns:p14="http://schemas.microsoft.com/office/powerpoint/2010/main" val="382852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12EFE5-53E2-4318-BD6A-0978AF0A3BEA}" type="slidenum">
              <a:rPr lang="en-US" altLang="en-US" smtClean="0"/>
              <a:pPr>
                <a:defRPr/>
              </a:pPr>
              <a:t>7</a:t>
            </a:fld>
            <a:endParaRPr lang="en-US" altLang="en-US"/>
          </a:p>
        </p:txBody>
      </p:sp>
    </p:spTree>
    <p:extLst>
      <p:ext uri="{BB962C8B-B14F-4D97-AF65-F5344CB8AC3E}">
        <p14:creationId xmlns:p14="http://schemas.microsoft.com/office/powerpoint/2010/main" val="187307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12EFE5-53E2-4318-BD6A-0978AF0A3BEA}" type="slidenum">
              <a:rPr lang="en-US" altLang="en-US" smtClean="0"/>
              <a:pPr>
                <a:defRPr/>
              </a:pPr>
              <a:t>8</a:t>
            </a:fld>
            <a:endParaRPr lang="en-US" altLang="en-US"/>
          </a:p>
        </p:txBody>
      </p:sp>
    </p:spTree>
    <p:extLst>
      <p:ext uri="{BB962C8B-B14F-4D97-AF65-F5344CB8AC3E}">
        <p14:creationId xmlns:p14="http://schemas.microsoft.com/office/powerpoint/2010/main" val="8725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12EFE5-53E2-4318-BD6A-0978AF0A3BEA}" type="slidenum">
              <a:rPr lang="en-US" altLang="en-US" smtClean="0"/>
              <a:pPr>
                <a:defRPr/>
              </a:pPr>
              <a:t>9</a:t>
            </a:fld>
            <a:endParaRPr lang="en-US" altLang="en-US"/>
          </a:p>
        </p:txBody>
      </p:sp>
    </p:spTree>
    <p:extLst>
      <p:ext uri="{BB962C8B-B14F-4D97-AF65-F5344CB8AC3E}">
        <p14:creationId xmlns:p14="http://schemas.microsoft.com/office/powerpoint/2010/main" val="309025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D5AB73-0B5E-4E0A-A967-BD132DCFBF98}" type="datetime1">
              <a:rPr lang="en-US" smtClean="0"/>
              <a:t>11/16/2017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282798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3C60D9-109E-4B1F-93A8-D6C06B08A8C6}" type="datetime1">
              <a:rPr lang="en-US" smtClean="0"/>
              <a:t>11/16/2017</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166997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5C576-14FB-4A5F-BAF5-D1D6A1E75953}" type="datetime1">
              <a:rPr lang="en-US" smtClean="0"/>
              <a:t>11/16/2017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720681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6AC27-48F9-4BF3-ADEF-7A65A2E355C5}" type="datetime1">
              <a:rPr lang="en-US" smtClean="0"/>
              <a:t>11/16/2017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27860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38030187"/>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33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641432"/>
            <a:ext cx="2743200" cy="216568"/>
          </a:xfrm>
        </p:spPr>
        <p:txBody>
          <a:bodyPr/>
          <a:lstStyle>
            <a:lvl1pPr>
              <a:defRPr sz="750"/>
            </a:lvl1pPr>
          </a:lstStyle>
          <a:p>
            <a:fld id="{0E5949B8-3582-49D6-BDFC-13151C0860DF}" type="datetime1">
              <a:rPr lang="en-US" smtClean="0"/>
              <a:t>11/16/2017</a:t>
            </a:fld>
            <a:endParaRPr lang="en-US" dirty="0"/>
          </a:p>
        </p:txBody>
      </p:sp>
      <p:sp>
        <p:nvSpPr>
          <p:cNvPr id="6" name="Slide Number Placeholder 5"/>
          <p:cNvSpPr>
            <a:spLocks noGrp="1"/>
          </p:cNvSpPr>
          <p:nvPr>
            <p:ph type="sldNum" sz="quarter" idx="12"/>
          </p:nvPr>
        </p:nvSpPr>
        <p:spPr>
          <a:xfrm>
            <a:off x="8610600" y="6641434"/>
            <a:ext cx="2743200" cy="232441"/>
          </a:xfrm>
        </p:spPr>
        <p:txBody>
          <a:bodyPr/>
          <a:lstStyle>
            <a:lvl1pPr>
              <a:defRPr sz="750"/>
            </a:lvl1pPr>
          </a:lstStyle>
          <a:p>
            <a:fld id="{8BD755E7-5809-4A0A-B4E2-9B78D5C14FF6}" type="slidenum">
              <a:rPr lang="en-US" smtClean="0"/>
              <a:pPr/>
              <a:t>‹#›</a:t>
            </a:fld>
            <a:endParaRPr lang="en-US" dirty="0"/>
          </a:p>
        </p:txBody>
      </p:sp>
      <p:sp>
        <p:nvSpPr>
          <p:cNvPr id="7" name="Rectangle 6"/>
          <p:cNvSpPr/>
          <p:nvPr userDrawn="1"/>
        </p:nvSpPr>
        <p:spPr>
          <a:xfrm>
            <a:off x="838200" y="1277657"/>
            <a:ext cx="10515600" cy="126564"/>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2193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0427A8-7B60-4872-A6EE-103551325CA2}" type="datetime1">
              <a:rPr lang="en-US" smtClean="0"/>
              <a:t>11/16/2017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172701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088869"/>
            <a:ext cx="4957483" cy="408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9424" y="2088869"/>
            <a:ext cx="4984376" cy="408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6D74A-8CAD-43CB-B077-0474E5E9849F}" type="datetime1">
              <a:rPr lang="en-US" smtClean="0"/>
              <a:t>11/16/2017</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BD755E7-5809-4A0A-B4E2-9B78D5C14FF6}" type="slidenum">
              <a:rPr lang="en-US" smtClean="0"/>
              <a:t>‹#›</a:t>
            </a:fld>
            <a:endParaRPr lang="en-US" dirty="0"/>
          </a:p>
        </p:txBody>
      </p:sp>
      <p:sp>
        <p:nvSpPr>
          <p:cNvPr id="10" name="Rectangle 9"/>
          <p:cNvSpPr/>
          <p:nvPr userDrawn="1"/>
        </p:nvSpPr>
        <p:spPr>
          <a:xfrm>
            <a:off x="838200" y="1277657"/>
            <a:ext cx="10515600" cy="126564"/>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838200" y="1484905"/>
            <a:ext cx="4984376" cy="505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6369424" y="1484905"/>
            <a:ext cx="4984376" cy="505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243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86D090-2728-4E40-B496-56DE3224F14A}" type="datetime1">
              <a:rPr lang="en-US" smtClean="0"/>
              <a:t>11/16/2017</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156478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572F94-B480-4DB2-9697-EE8CF5C81EF3}" type="datetime1">
              <a:rPr lang="en-US" smtClean="0"/>
              <a:t>11/16/2017</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210681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FB663-410F-41BD-BB70-1CB9528BAC58}" type="datetime1">
              <a:rPr lang="en-US" smtClean="0"/>
              <a:t>11/16/2017</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110079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24C41-B5D6-4EA4-9DDA-83C5842E6508}" type="datetime1">
              <a:rPr lang="en-US" smtClean="0"/>
              <a:t>11/16/2017</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BD755E7-5809-4A0A-B4E2-9B78D5C14FF6}" type="slidenum">
              <a:rPr lang="en-US" smtClean="0"/>
              <a:t>‹#›</a:t>
            </a:fld>
            <a:endParaRPr lang="en-US" dirty="0"/>
          </a:p>
        </p:txBody>
      </p:sp>
      <p:sp>
        <p:nvSpPr>
          <p:cNvPr id="5" name="Rectangle 4"/>
          <p:cNvSpPr/>
          <p:nvPr userDrawn="1"/>
        </p:nvSpPr>
        <p:spPr>
          <a:xfrm>
            <a:off x="0" y="2850776"/>
            <a:ext cx="12192000" cy="914400"/>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Appendix</a:t>
            </a:r>
          </a:p>
        </p:txBody>
      </p:sp>
    </p:spTree>
    <p:extLst>
      <p:ext uri="{BB962C8B-B14F-4D97-AF65-F5344CB8AC3E}">
        <p14:creationId xmlns:p14="http://schemas.microsoft.com/office/powerpoint/2010/main" val="311584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E12E503-CB32-4FCD-9170-FC8C6BA6AB80}" type="datetime1">
              <a:rPr lang="en-US" smtClean="0"/>
              <a:t>11/16/2017</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BD755E7-5809-4A0A-B4E2-9B78D5C14FF6}" type="slidenum">
              <a:rPr lang="en-US" smtClean="0"/>
              <a:t>‹#›</a:t>
            </a:fld>
            <a:endParaRPr lang="en-US" dirty="0"/>
          </a:p>
        </p:txBody>
      </p:sp>
    </p:spTree>
    <p:extLst>
      <p:ext uri="{BB962C8B-B14F-4D97-AF65-F5344CB8AC3E}">
        <p14:creationId xmlns:p14="http://schemas.microsoft.com/office/powerpoint/2010/main" val="154490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138340442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348"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9" y="1590"/>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365126"/>
            <a:ext cx="10515600" cy="8499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583607"/>
            <a:ext cx="10515600" cy="459335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FD8A67-B07D-4449-8E56-4FC5905C1F55}" type="datetime1">
              <a:rPr lang="en-US" smtClean="0"/>
              <a:t>11/16/2017</a:t>
            </a:fld>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D755E7-5809-4A0A-B4E2-9B78D5C14FF6}" type="slidenum">
              <a:rPr lang="en-US" smtClean="0"/>
              <a:t>‹#›</a:t>
            </a:fld>
            <a:endParaRPr lang="en-US" dirty="0"/>
          </a:p>
        </p:txBody>
      </p:sp>
      <p:pic>
        <p:nvPicPr>
          <p:cNvPr id="1026" name="Picture 2" descr="http://etc.usf.edu/clipart/57900/57961/57961_ri_seal_mth.gi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94130" y="67442"/>
            <a:ext cx="548903" cy="54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176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purchasing.ri.gov/StateAgencyInfoCenter/Navigation.aspx"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www.purchasing.ri.gov/StateAgencyInfoCenter/Navigation.aspx"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urchasing.ri.gov/StateAgencyInfoCenter/Navigation.aspx" TargetMode="External"/><Relationship Id="rId2" Type="http://schemas.openxmlformats.org/officeDocument/2006/relationships/hyperlink" Target="https://www.purchasing.ri.gov/StateAgencyInfoCenter/AgencyLogin.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purchasing.ri.gov/bidding/BidDocuments.aspx?BidNumber=7549521&amp;Isridot=False&amp;Status=Canceled" TargetMode="External"/><Relationship Id="rId3" Type="http://schemas.openxmlformats.org/officeDocument/2006/relationships/audio" Target="../media/audio1.wav"/><Relationship Id="rId7"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chart" Target="../charts/chart1.xml"/><Relationship Id="rId9" Type="http://schemas.openxmlformats.org/officeDocument/2006/relationships/audio" Target="../media/audio10.wav"/></Relationships>
</file>

<file path=ppt/slides/_rels/slide27.xml.rels><?xml version="1.0" encoding="UTF-8" standalone="yes"?>
<Relationships xmlns="http://schemas.openxmlformats.org/package/2006/relationships"><Relationship Id="rId2" Type="http://schemas.openxmlformats.org/officeDocument/2006/relationships/hyperlink" Target="http://www.purchasing.ri.gov/StateAgencyInfoCenter/Navigation.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purchasing.ri.gov/StateAgencyInfoCenter/Navigation.asp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www.purchasing.ri.gov/StateAgencyInfoCenter/Navigation.asp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www.purchasing.ri.gov/StateAgencyInfoCenter/Navigation.asp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www.purchasing.ri.gov/MPA/MPASearch.asp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589197"/>
            <a:ext cx="9264242" cy="4106981"/>
          </a:xfrm>
        </p:spPr>
        <p:txBody>
          <a:bodyPr/>
          <a:lstStyle/>
          <a:p>
            <a:r>
              <a:rPr lang="en-US" sz="2400" i="1" dirty="0">
                <a:solidFill>
                  <a:schemeClr val="accent5">
                    <a:lumMod val="50000"/>
                  </a:schemeClr>
                </a:solidFill>
                <a:latin typeface="Arial" charset="0"/>
                <a:ea typeface="Arial" charset="0"/>
                <a:cs typeface="Arial" charset="0"/>
              </a:rPr>
              <a:t>Working with the Division of Purchases (“Purchases”): </a:t>
            </a:r>
            <a:br>
              <a:rPr lang="en-US" sz="2400" i="1" dirty="0">
                <a:solidFill>
                  <a:schemeClr val="accent5">
                    <a:lumMod val="50000"/>
                  </a:schemeClr>
                </a:solidFill>
                <a:latin typeface="Arial" charset="0"/>
                <a:ea typeface="Arial" charset="0"/>
                <a:cs typeface="Arial" charset="0"/>
              </a:rPr>
            </a:br>
            <a:r>
              <a:rPr lang="en-US" sz="2400" i="1" dirty="0">
                <a:solidFill>
                  <a:schemeClr val="accent5">
                    <a:lumMod val="50000"/>
                  </a:schemeClr>
                </a:solidFill>
                <a:latin typeface="Arial" charset="0"/>
                <a:ea typeface="Arial" charset="0"/>
                <a:cs typeface="Arial" charset="0"/>
              </a:rPr>
              <a:t>The Benefits of Agency Partnerships:</a:t>
            </a:r>
            <a:br>
              <a:rPr lang="en-US" sz="2400" i="1" dirty="0">
                <a:solidFill>
                  <a:schemeClr val="accent5">
                    <a:lumMod val="50000"/>
                  </a:schemeClr>
                </a:solidFill>
                <a:latin typeface="Arial" charset="0"/>
                <a:ea typeface="Arial" charset="0"/>
                <a:cs typeface="Arial" charset="0"/>
              </a:rPr>
            </a:br>
            <a:br>
              <a:rPr lang="en-US" sz="2400" i="1" dirty="0">
                <a:solidFill>
                  <a:schemeClr val="accent5">
                    <a:lumMod val="50000"/>
                  </a:schemeClr>
                </a:solidFill>
                <a:latin typeface="Arial" charset="0"/>
                <a:ea typeface="Arial" charset="0"/>
                <a:cs typeface="Arial" charset="0"/>
              </a:rPr>
            </a:br>
            <a:r>
              <a:rPr lang="en-US" sz="6000" dirty="0">
                <a:solidFill>
                  <a:schemeClr val="accent5">
                    <a:lumMod val="50000"/>
                  </a:schemeClr>
                </a:solidFill>
                <a:latin typeface="Arial" charset="0"/>
                <a:ea typeface="Arial" charset="0"/>
                <a:cs typeface="Arial" charset="0"/>
              </a:rPr>
              <a:t>Purchases</a:t>
            </a:r>
            <a:br>
              <a:rPr lang="en-US" sz="6000" dirty="0">
                <a:solidFill>
                  <a:schemeClr val="accent5">
                    <a:lumMod val="50000"/>
                  </a:schemeClr>
                </a:solidFill>
                <a:latin typeface="Arial" charset="0"/>
                <a:ea typeface="Arial" charset="0"/>
                <a:cs typeface="Arial" charset="0"/>
              </a:rPr>
            </a:br>
            <a:r>
              <a:rPr lang="en-US" sz="6000" dirty="0">
                <a:solidFill>
                  <a:schemeClr val="accent5">
                    <a:lumMod val="50000"/>
                  </a:schemeClr>
                </a:solidFill>
                <a:latin typeface="Arial" charset="0"/>
                <a:ea typeface="Arial" charset="0"/>
                <a:cs typeface="Arial" charset="0"/>
              </a:rPr>
              <a:t>101</a:t>
            </a:r>
            <a:br>
              <a:rPr lang="en-US" sz="2400" dirty="0">
                <a:solidFill>
                  <a:schemeClr val="accent5">
                    <a:lumMod val="50000"/>
                  </a:schemeClr>
                </a:solidFill>
                <a:latin typeface="Arial" charset="0"/>
                <a:ea typeface="Arial" charset="0"/>
                <a:cs typeface="Arial" charset="0"/>
              </a:rPr>
            </a:br>
            <a:endParaRPr lang="en-US" sz="2400" dirty="0">
              <a:solidFill>
                <a:schemeClr val="accent5">
                  <a:lumMod val="50000"/>
                </a:schemeClr>
              </a:solidFill>
              <a:latin typeface="Arial" charset="0"/>
              <a:ea typeface="Arial" charset="0"/>
              <a:cs typeface="Arial" charset="0"/>
            </a:endParaRPr>
          </a:p>
        </p:txBody>
      </p:sp>
      <p:sp>
        <p:nvSpPr>
          <p:cNvPr id="6" name="Subtitle 5"/>
          <p:cNvSpPr>
            <a:spLocks noGrp="1"/>
          </p:cNvSpPr>
          <p:nvPr>
            <p:ph type="subTitle" idx="1"/>
          </p:nvPr>
        </p:nvSpPr>
        <p:spPr>
          <a:xfrm>
            <a:off x="1584121" y="3252386"/>
            <a:ext cx="9144000" cy="1004582"/>
          </a:xfrm>
        </p:spPr>
        <p:txBody>
          <a:bodyPr/>
          <a:lstStyle/>
          <a:p>
            <a:r>
              <a:rPr lang="en-US" i="1" dirty="0"/>
              <a:t>Nancy McIntyre, Purchasing Agent</a:t>
            </a:r>
          </a:p>
          <a:p>
            <a:r>
              <a:rPr lang="en-US" i="1" dirty="0"/>
              <a:t>Michael Mitchell, Esq., Deputy Purchasing Agent</a:t>
            </a:r>
          </a:p>
        </p:txBody>
      </p:sp>
      <p:sp>
        <p:nvSpPr>
          <p:cNvPr id="8" name="TextBox 7">
            <a:extLst>
              <a:ext uri="{FF2B5EF4-FFF2-40B4-BE49-F238E27FC236}">
                <a16:creationId xmlns:a16="http://schemas.microsoft.com/office/drawing/2014/main" id="{A0C0F340-8061-45FD-8ED4-61F6CB4ED0F2}"/>
              </a:ext>
            </a:extLst>
          </p:cNvPr>
          <p:cNvSpPr txBox="1"/>
          <p:nvPr/>
        </p:nvSpPr>
        <p:spPr>
          <a:xfrm>
            <a:off x="1752600" y="6400801"/>
            <a:ext cx="17526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October 2017</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69" r="2203" b="21847"/>
          <a:stretch/>
        </p:blipFill>
        <p:spPr>
          <a:xfrm>
            <a:off x="4457701" y="4041218"/>
            <a:ext cx="3445328" cy="2605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lide Number Placeholder 8"/>
          <p:cNvSpPr>
            <a:spLocks noGrp="1"/>
          </p:cNvSpPr>
          <p:nvPr>
            <p:ph type="sldNum" sz="quarter" idx="12"/>
          </p:nvPr>
        </p:nvSpPr>
        <p:spPr/>
        <p:txBody>
          <a:bodyPr/>
          <a:lstStyle/>
          <a:p>
            <a:fld id="{8BD755E7-5809-4A0A-B4E2-9B78D5C14FF6}" type="slidenum">
              <a:rPr lang="en-US" smtClean="0"/>
              <a:t>1</a:t>
            </a:fld>
            <a:endParaRPr lang="en-US" dirty="0"/>
          </a:p>
        </p:txBody>
      </p:sp>
    </p:spTree>
    <p:extLst>
      <p:ext uri="{BB962C8B-B14F-4D97-AF65-F5344CB8AC3E}">
        <p14:creationId xmlns:p14="http://schemas.microsoft.com/office/powerpoint/2010/main" val="368547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38200" y="365126"/>
            <a:ext cx="10515600" cy="8499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400" b="1" dirty="0">
                <a:solidFill>
                  <a:schemeClr val="accent5">
                    <a:lumMod val="50000"/>
                  </a:schemeClr>
                </a:solidFill>
              </a:rPr>
              <a:t>Working with the Division of Purchases: </a:t>
            </a:r>
            <a:br>
              <a:rPr lang="en-US" sz="3400" b="1" dirty="0">
                <a:solidFill>
                  <a:schemeClr val="accent5">
                    <a:lumMod val="50000"/>
                  </a:schemeClr>
                </a:solidFill>
              </a:rPr>
            </a:br>
            <a:r>
              <a:rPr lang="en-US" sz="3400" b="1" dirty="0">
                <a:solidFill>
                  <a:schemeClr val="accent5">
                    <a:lumMod val="50000"/>
                  </a:schemeClr>
                </a:solidFill>
              </a:rPr>
              <a:t>Procurement Methods</a:t>
            </a:r>
          </a:p>
        </p:txBody>
      </p:sp>
      <p:graphicFrame>
        <p:nvGraphicFramePr>
          <p:cNvPr id="7" name="Table 6"/>
          <p:cNvGraphicFramePr>
            <a:graphicFrameLocks noGrp="1"/>
          </p:cNvGraphicFramePr>
          <p:nvPr>
            <p:extLst>
              <p:ext uri="{D42A27DB-BD31-4B8C-83A1-F6EECF244321}">
                <p14:modId xmlns:p14="http://schemas.microsoft.com/office/powerpoint/2010/main" val="1167061377"/>
              </p:ext>
            </p:extLst>
          </p:nvPr>
        </p:nvGraphicFramePr>
        <p:xfrm>
          <a:off x="1601428" y="1580151"/>
          <a:ext cx="8989144" cy="4873215"/>
        </p:xfrm>
        <a:graphic>
          <a:graphicData uri="http://schemas.openxmlformats.org/drawingml/2006/table">
            <a:tbl>
              <a:tblPr firstRow="1" bandRow="1">
                <a:tableStyleId>{2D5ABB26-0587-4C30-8999-92F81FD0307C}</a:tableStyleId>
              </a:tblPr>
              <a:tblGrid>
                <a:gridCol w="1597744">
                  <a:extLst>
                    <a:ext uri="{9D8B030D-6E8A-4147-A177-3AD203B41FA5}">
                      <a16:colId xmlns:a16="http://schemas.microsoft.com/office/drawing/2014/main" val="20000"/>
                    </a:ext>
                  </a:extLst>
                </a:gridCol>
                <a:gridCol w="2896828">
                  <a:extLst>
                    <a:ext uri="{9D8B030D-6E8A-4147-A177-3AD203B41FA5}">
                      <a16:colId xmlns:a16="http://schemas.microsoft.com/office/drawing/2014/main" val="20001"/>
                    </a:ext>
                  </a:extLst>
                </a:gridCol>
                <a:gridCol w="2247286">
                  <a:extLst>
                    <a:ext uri="{9D8B030D-6E8A-4147-A177-3AD203B41FA5}">
                      <a16:colId xmlns:a16="http://schemas.microsoft.com/office/drawing/2014/main" val="20002"/>
                    </a:ext>
                  </a:extLst>
                </a:gridCol>
                <a:gridCol w="2247286">
                  <a:extLst>
                    <a:ext uri="{9D8B030D-6E8A-4147-A177-3AD203B41FA5}">
                      <a16:colId xmlns:a16="http://schemas.microsoft.com/office/drawing/2014/main" val="20003"/>
                    </a:ext>
                  </a:extLst>
                </a:gridCol>
              </a:tblGrid>
              <a:tr h="316779">
                <a:tc>
                  <a:txBody>
                    <a:bodyPr/>
                    <a:lstStyle/>
                    <a:p>
                      <a:pPr algn="ctr"/>
                      <a:r>
                        <a:rPr lang="en-US" sz="1600" b="1" dirty="0"/>
                        <a:t>Option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t>Description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t>Application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a:solidFill>
                            <a:schemeClr val="tx1"/>
                          </a:solidFill>
                        </a:rPr>
                        <a:t>Timing</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251935">
                <a:tc>
                  <a:txBody>
                    <a:bodyPr/>
                    <a:lstStyle/>
                    <a:p>
                      <a:r>
                        <a:rPr lang="en-US" sz="1600" b="1" dirty="0"/>
                        <a:t>Master</a:t>
                      </a:r>
                      <a:r>
                        <a:rPr lang="en-US" sz="1600" b="1" baseline="0" dirty="0"/>
                        <a:t> Price Agreement (MPA)</a:t>
                      </a:r>
                    </a:p>
                    <a:p>
                      <a:endParaRPr lang="en-US" sz="1600" baseline="0" dirty="0"/>
                    </a:p>
                    <a:p>
                      <a:r>
                        <a:rPr lang="en-US" sz="1600" baseline="0" dirty="0"/>
                        <a:t>Multiple award </a:t>
                      </a:r>
                    </a:p>
                    <a:p>
                      <a:endParaRPr lang="en-US" sz="1600"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285750" marR="0" indent="-28575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Solicited as RFP or RFQ</a:t>
                      </a:r>
                    </a:p>
                    <a:p>
                      <a:pPr marL="285750" marR="0" indent="-28575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Universal need for goods or services</a:t>
                      </a:r>
                    </a:p>
                    <a:p>
                      <a:pPr marL="285750" marR="0" indent="-28575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Provides agency access to qualified vendors</a:t>
                      </a:r>
                      <a:endParaRPr lang="en-US" sz="1600" dirty="0"/>
                    </a:p>
                    <a:p>
                      <a:pPr marL="285750" indent="-285750">
                        <a:buFont typeface="Arial" panose="020B0604020202020204" pitchFamily="34" charset="0"/>
                        <a:buChar char="•"/>
                      </a:pPr>
                      <a:r>
                        <a:rPr lang="en-US" sz="1600" baseline="0" dirty="0"/>
                        <a:t>Caps for pricing</a:t>
                      </a:r>
                    </a:p>
                    <a:p>
                      <a:pPr marL="285750" indent="-285750">
                        <a:buFont typeface="Arial" panose="020B0604020202020204" pitchFamily="34" charset="0"/>
                        <a:buChar char="•"/>
                      </a:pPr>
                      <a:r>
                        <a:rPr lang="en-US" sz="1600" baseline="0" dirty="0"/>
                        <a:t>Caps for project cost</a:t>
                      </a:r>
                    </a:p>
                    <a:p>
                      <a:pPr marL="0" indent="0">
                        <a:buFont typeface="Arial" panose="020B0604020202020204" pitchFamily="34" charset="0"/>
                        <a:buNone/>
                      </a:pP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t>Agency</a:t>
                      </a:r>
                      <a:r>
                        <a:rPr lang="en-US" sz="1600" baseline="0" dirty="0"/>
                        <a:t> expedited process</a:t>
                      </a:r>
                    </a:p>
                    <a:p>
                      <a:pPr marL="285750" indent="-285750">
                        <a:buFont typeface="Arial" panose="020B0604020202020204" pitchFamily="34" charset="0"/>
                        <a:buChar char="•"/>
                      </a:pPr>
                      <a:r>
                        <a:rPr lang="en-US" sz="1600" baseline="0" dirty="0"/>
                        <a:t>May provide agency opportunity for mini-bid</a:t>
                      </a:r>
                    </a:p>
                    <a:p>
                      <a:pPr marL="285750" indent="-285750">
                        <a:buFont typeface="Arial" panose="020B0604020202020204" pitchFamily="34" charset="0"/>
                        <a:buChar char="•"/>
                      </a:pPr>
                      <a:r>
                        <a:rPr lang="en-US" sz="1600" baseline="0" dirty="0"/>
                        <a:t>3 quotes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panose="020B0604020202020204" pitchFamily="34" charset="0"/>
                        <a:buChar char="•"/>
                      </a:pPr>
                      <a:r>
                        <a:rPr lang="en-US" sz="1600" dirty="0">
                          <a:solidFill>
                            <a:schemeClr val="tx1"/>
                          </a:solidFill>
                        </a:rPr>
                        <a:t>Similar to an RFP/RFQ</a:t>
                      </a:r>
                    </a:p>
                    <a:p>
                      <a:pPr marL="285750" indent="-285750">
                        <a:buFont typeface="Arial" panose="020B0604020202020204" pitchFamily="34" charset="0"/>
                        <a:buChar char="•"/>
                      </a:pPr>
                      <a:r>
                        <a:rPr lang="en-US" sz="1600" dirty="0">
                          <a:solidFill>
                            <a:schemeClr val="tx1"/>
                          </a:solidFill>
                        </a:rPr>
                        <a:t>Award may</a:t>
                      </a:r>
                      <a:r>
                        <a:rPr lang="en-US" sz="1600" baseline="0" dirty="0">
                          <a:solidFill>
                            <a:schemeClr val="tx1"/>
                          </a:solidFill>
                        </a:rPr>
                        <a:t> be issued for multiple years with renewal options</a:t>
                      </a:r>
                      <a:endParaRPr 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2251935">
                <a:tc>
                  <a:txBody>
                    <a:bodyPr/>
                    <a:lstStyle/>
                    <a:p>
                      <a:r>
                        <a:rPr lang="en-US" sz="1600" b="1" baseline="0" dirty="0"/>
                        <a:t>Continuous</a:t>
                      </a:r>
                    </a:p>
                    <a:p>
                      <a:r>
                        <a:rPr lang="en-US" sz="1600" b="1" baseline="0" dirty="0"/>
                        <a:t>Recruitment</a:t>
                      </a:r>
                    </a:p>
                    <a:p>
                      <a:r>
                        <a:rPr lang="en-US" sz="1600" b="1" baseline="0" dirty="0"/>
                        <a:t>(CR)</a:t>
                      </a:r>
                    </a:p>
                    <a:p>
                      <a:endParaRPr lang="en-US" sz="1600" b="1" baseline="0" dirty="0"/>
                    </a:p>
                    <a:p>
                      <a:pPr marL="0" marR="0" indent="0" algn="l" defTabSz="914269" rtl="0" eaLnBrk="1" fontAlgn="auto" latinLnBrk="0" hangingPunct="1">
                        <a:lnSpc>
                          <a:spcPct val="100000"/>
                        </a:lnSpc>
                        <a:spcBef>
                          <a:spcPts val="0"/>
                        </a:spcBef>
                        <a:spcAft>
                          <a:spcPts val="0"/>
                        </a:spcAft>
                        <a:buClrTx/>
                        <a:buSzTx/>
                        <a:buFontTx/>
                        <a:buNone/>
                        <a:tabLst/>
                        <a:defRPr/>
                      </a:pPr>
                      <a:r>
                        <a:rPr lang="en-US" sz="1600" baseline="0" dirty="0"/>
                        <a:t>Multiple award </a:t>
                      </a:r>
                    </a:p>
                    <a:p>
                      <a:endParaRPr lang="en-US" sz="1600" b="1" dirty="0"/>
                    </a:p>
                    <a:p>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285750" indent="-285750">
                        <a:buFont typeface="Arial" panose="020B0604020202020204" pitchFamily="34" charset="0"/>
                        <a:buChar char="•"/>
                      </a:pPr>
                      <a:r>
                        <a:rPr lang="en-US" sz="1600" baseline="0" dirty="0"/>
                        <a:t>Prequalified vendor list</a:t>
                      </a:r>
                    </a:p>
                    <a:p>
                      <a:pPr marL="285750" indent="-285750">
                        <a:buFont typeface="Arial" panose="020B0604020202020204" pitchFamily="34" charset="0"/>
                        <a:buChar char="•"/>
                      </a:pPr>
                      <a:r>
                        <a:rPr lang="en-US" sz="1600" baseline="0" dirty="0"/>
                        <a:t>Vendor proposal  submission is ongoing</a:t>
                      </a:r>
                    </a:p>
                    <a:p>
                      <a:pPr marL="0" indent="0">
                        <a:buFont typeface="Arial" panose="020B0604020202020204" pitchFamily="34" charset="0"/>
                        <a:buNone/>
                      </a:pP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baseline="0" dirty="0"/>
                        <a:t>May also be an MPA</a:t>
                      </a:r>
                    </a:p>
                    <a:p>
                      <a:pPr marL="285750" indent="-285750">
                        <a:buFont typeface="Arial" panose="020B0604020202020204" pitchFamily="34" charset="0"/>
                        <a:buChar char="•"/>
                      </a:pPr>
                      <a:endParaRPr lang="en-US" sz="1600"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marR="0" indent="-28575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Ongoing solicitation</a:t>
                      </a:r>
                      <a:r>
                        <a:rPr lang="en-US" sz="1600" baseline="0" dirty="0">
                          <a:solidFill>
                            <a:schemeClr val="tx1"/>
                          </a:solidFill>
                        </a:rPr>
                        <a:t> that allows vendor entry to the qualified list over a greater length of time (exceeds the RFP/RFQ 28-day timeline)</a:t>
                      </a: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8BD755E7-5809-4A0A-B4E2-9B78D5C14FF6}" type="slidenum">
              <a:rPr lang="en-US" smtClean="0"/>
              <a:pPr/>
              <a:t>10</a:t>
            </a:fld>
            <a:endParaRPr lang="en-US" dirty="0"/>
          </a:p>
        </p:txBody>
      </p:sp>
    </p:spTree>
    <p:extLst>
      <p:ext uri="{BB962C8B-B14F-4D97-AF65-F5344CB8AC3E}">
        <p14:creationId xmlns:p14="http://schemas.microsoft.com/office/powerpoint/2010/main" val="407157821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DOA / Purchases Shortcuts:</a:t>
            </a:r>
            <a:br>
              <a:rPr lang="en-US" sz="3400" b="1" dirty="0">
                <a:solidFill>
                  <a:schemeClr val="accent5">
                    <a:lumMod val="50000"/>
                  </a:schemeClr>
                </a:solidFill>
              </a:rPr>
            </a:br>
            <a:r>
              <a:rPr lang="en-US" sz="3400" b="1" dirty="0">
                <a:solidFill>
                  <a:schemeClr val="accent5">
                    <a:lumMod val="50000"/>
                  </a:schemeClr>
                </a:solidFill>
              </a:rPr>
              <a:t>Master Price Agreements “MPA”</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r>
              <a:rPr lang="en-US" sz="2400" dirty="0"/>
              <a:t>Universal need for goods / services</a:t>
            </a:r>
          </a:p>
          <a:p>
            <a:endParaRPr lang="en-US" sz="2400" dirty="0"/>
          </a:p>
          <a:p>
            <a:r>
              <a:rPr lang="en-US" sz="2400" dirty="0"/>
              <a:t>Create your own release / direct purchase order -</a:t>
            </a:r>
            <a:br>
              <a:rPr lang="en-US" sz="2400" dirty="0"/>
            </a:br>
            <a:r>
              <a:rPr lang="en-US" sz="2400" dirty="0"/>
              <a:t>Read MPA user guide specific to the MPA - $0 (zero dollar) purchase agreement requisition often required</a:t>
            </a:r>
          </a:p>
          <a:p>
            <a:endParaRPr lang="en-US" sz="2400" dirty="0"/>
          </a:p>
          <a:p>
            <a:r>
              <a:rPr lang="en-US" sz="2400" dirty="0"/>
              <a:t>Multi-state cooperative agreements (NASPO, NJPA, US Communities)</a:t>
            </a:r>
          </a:p>
          <a:p>
            <a:endParaRPr lang="en-US" sz="2400" dirty="0"/>
          </a:p>
          <a:p>
            <a:r>
              <a:rPr lang="en-US" sz="2400" dirty="0"/>
              <a:t>MPAs listed on www.purchasing.ri.gov</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11</a:t>
            </a:fld>
            <a:endParaRPr lang="en-US" dirty="0"/>
          </a:p>
        </p:txBody>
      </p:sp>
    </p:spTree>
    <p:extLst>
      <p:ext uri="{BB962C8B-B14F-4D97-AF65-F5344CB8AC3E}">
        <p14:creationId xmlns:p14="http://schemas.microsoft.com/office/powerpoint/2010/main" val="369263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Small Purchase Delegated Authority</a:t>
            </a:r>
            <a:br>
              <a:rPr lang="en-US" sz="3400" b="1" dirty="0">
                <a:solidFill>
                  <a:schemeClr val="accent5">
                    <a:lumMod val="50000"/>
                  </a:schemeClr>
                </a:solidFill>
              </a:rPr>
            </a:br>
            <a:r>
              <a:rPr lang="en-US" sz="3400" b="1" dirty="0">
                <a:solidFill>
                  <a:schemeClr val="accent5">
                    <a:lumMod val="50000"/>
                  </a:schemeClr>
                </a:solidFill>
              </a:rPr>
              <a:t>and Delegated Authority Explained</a:t>
            </a:r>
          </a:p>
        </p:txBody>
      </p:sp>
      <p:sp>
        <p:nvSpPr>
          <p:cNvPr id="6" name="Content Placeholder 1"/>
          <p:cNvSpPr>
            <a:spLocks noGrp="1"/>
          </p:cNvSpPr>
          <p:nvPr>
            <p:ph idx="1"/>
          </p:nvPr>
        </p:nvSpPr>
        <p:spPr>
          <a:xfrm>
            <a:off x="838199" y="1583607"/>
            <a:ext cx="5105401" cy="4593356"/>
          </a:xfrm>
          <a:solidFill>
            <a:schemeClr val="bg2">
              <a:lumMod val="90000"/>
            </a:schemeClr>
          </a:solidFill>
        </p:spPr>
        <p:txBody>
          <a:bodyPr numCol="1"/>
          <a:lstStyle/>
          <a:p>
            <a:pPr marL="0" indent="0">
              <a:buNone/>
            </a:pPr>
            <a:r>
              <a:rPr lang="en-US" sz="2400" u="sng" dirty="0"/>
              <a:t>Small Purchase Delegated Authority</a:t>
            </a:r>
          </a:p>
          <a:p>
            <a:r>
              <a:rPr lang="en-US" sz="2400" dirty="0"/>
              <a:t>Amounts between $500 and $5000 for</a:t>
            </a:r>
            <a:br>
              <a:rPr lang="en-US" sz="2400" dirty="0"/>
            </a:br>
            <a:r>
              <a:rPr lang="en-US" sz="2400" dirty="0"/>
              <a:t>goods &amp; services</a:t>
            </a:r>
            <a:br>
              <a:rPr lang="en-US" sz="2400" dirty="0"/>
            </a:br>
            <a:endParaRPr lang="en-US" sz="2400" dirty="0"/>
          </a:p>
          <a:p>
            <a:r>
              <a:rPr lang="en-US" sz="2400" dirty="0"/>
              <a:t>Amounts between$500 and $10,000 for</a:t>
            </a:r>
            <a:br>
              <a:rPr lang="en-US" sz="2400" dirty="0"/>
            </a:br>
            <a:r>
              <a:rPr lang="en-US" sz="2400" dirty="0"/>
              <a:t>construction services</a:t>
            </a:r>
            <a:br>
              <a:rPr lang="en-US" sz="2400" dirty="0"/>
            </a:br>
            <a:endParaRPr lang="en-US" sz="2400" dirty="0"/>
          </a:p>
          <a:p>
            <a:r>
              <a:rPr lang="en-US" sz="2400" dirty="0"/>
              <a:t>Use of MPA, MBE/WBE and local vendor when possible</a:t>
            </a:r>
          </a:p>
        </p:txBody>
      </p:sp>
      <p:sp>
        <p:nvSpPr>
          <p:cNvPr id="8" name="Content Placeholder 1"/>
          <p:cNvSpPr txBox="1">
            <a:spLocks/>
          </p:cNvSpPr>
          <p:nvPr/>
        </p:nvSpPr>
        <p:spPr>
          <a:xfrm>
            <a:off x="5943601" y="1583607"/>
            <a:ext cx="5630090" cy="4593356"/>
          </a:xfrm>
          <a:prstGeom prst="rect">
            <a:avLst/>
          </a:prstGeom>
          <a:solidFill>
            <a:schemeClr val="accent1">
              <a:lumMod val="20000"/>
              <a:lumOff val="80000"/>
            </a:schemeClr>
          </a:solidFill>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u="sng" dirty="0"/>
              <a:t>Delegated Purchase Authority For Agencies</a:t>
            </a:r>
          </a:p>
          <a:p>
            <a:r>
              <a:rPr lang="en-US" sz="2400" dirty="0"/>
              <a:t>Request for limited delegated authority to DOA Director as </a:t>
            </a:r>
            <a:br>
              <a:rPr lang="en-US" sz="2400" dirty="0"/>
            </a:br>
            <a:r>
              <a:rPr lang="en-US" sz="2400" dirty="0"/>
              <a:t>Chief Purchasing Officer</a:t>
            </a:r>
          </a:p>
          <a:p>
            <a:endParaRPr lang="en-US" sz="2400" dirty="0"/>
          </a:p>
          <a:p>
            <a:r>
              <a:rPr lang="en-US" sz="2400" dirty="0"/>
              <a:t>Authorization letter from</a:t>
            </a:r>
            <a:br>
              <a:rPr lang="en-US" sz="2400" dirty="0"/>
            </a:br>
            <a:r>
              <a:rPr lang="en-US" sz="2400" dirty="0"/>
              <a:t>DOA Director/Chief Purchasing Officer</a:t>
            </a:r>
            <a:br>
              <a:rPr lang="en-US" sz="2400" dirty="0"/>
            </a:br>
            <a:endParaRPr lang="en-US" sz="2400" dirty="0"/>
          </a:p>
          <a:p>
            <a:r>
              <a:rPr lang="en-US" sz="2400" dirty="0"/>
              <a:t>Program/Agency specific</a:t>
            </a:r>
          </a:p>
          <a:p>
            <a:pPr marL="0" indent="0">
              <a:buNone/>
            </a:pPr>
            <a:endParaRPr lang="en-US" sz="2400" u="sng" dirty="0"/>
          </a:p>
        </p:txBody>
      </p:sp>
      <p:sp>
        <p:nvSpPr>
          <p:cNvPr id="7" name="Slide Number Placeholder 6"/>
          <p:cNvSpPr>
            <a:spLocks noGrp="1"/>
          </p:cNvSpPr>
          <p:nvPr>
            <p:ph type="sldNum" sz="quarter" idx="12"/>
          </p:nvPr>
        </p:nvSpPr>
        <p:spPr/>
        <p:txBody>
          <a:bodyPr/>
          <a:lstStyle/>
          <a:p>
            <a:fld id="{8BD755E7-5809-4A0A-B4E2-9B78D5C14FF6}" type="slidenum">
              <a:rPr lang="en-US" smtClean="0"/>
              <a:pPr/>
              <a:t>12</a:t>
            </a:fld>
            <a:endParaRPr lang="en-US" dirty="0"/>
          </a:p>
        </p:txBody>
      </p:sp>
    </p:spTree>
    <p:extLst>
      <p:ext uri="{BB962C8B-B14F-4D97-AF65-F5344CB8AC3E}">
        <p14:creationId xmlns:p14="http://schemas.microsoft.com/office/powerpoint/2010/main" val="21638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Architectural, Engineering, or Consultant Services</a:t>
            </a:r>
            <a:br>
              <a:rPr lang="en-US" sz="3400" b="1" dirty="0">
                <a:solidFill>
                  <a:schemeClr val="accent5">
                    <a:lumMod val="50000"/>
                  </a:schemeClr>
                </a:solidFill>
              </a:rPr>
            </a:br>
            <a:r>
              <a:rPr lang="en-US" sz="3400" b="1" i="1" dirty="0">
                <a:solidFill>
                  <a:schemeClr val="accent5">
                    <a:lumMod val="75000"/>
                  </a:schemeClr>
                </a:solidFill>
              </a:rPr>
              <a:t>Under $20,000 </a:t>
            </a:r>
            <a:r>
              <a:rPr lang="en-US" sz="3400" b="1" dirty="0">
                <a:solidFill>
                  <a:schemeClr val="accent5">
                    <a:lumMod val="50000"/>
                  </a:schemeClr>
                </a:solidFill>
              </a:rPr>
              <a:t>(R.I. Gen. Laws §37-2-69)</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r>
              <a:rPr lang="en-US" sz="2400" dirty="0"/>
              <a:t>Agency obtains 3 written quotes</a:t>
            </a:r>
          </a:p>
          <a:p>
            <a:endParaRPr lang="en-US" sz="2400" dirty="0"/>
          </a:p>
          <a:p>
            <a:r>
              <a:rPr lang="en-US" sz="2400" dirty="0"/>
              <a:t>Agency recommends award to lowest responsive, responsible bidder</a:t>
            </a:r>
          </a:p>
          <a:p>
            <a:endParaRPr lang="en-US" sz="2400" dirty="0"/>
          </a:p>
          <a:p>
            <a:r>
              <a:rPr lang="en-US" sz="2400" dirty="0"/>
              <a:t>Every effort should be made to contact Rhode Island vendors and at least one Minority Business Enterprise (“MBE”) vendor</a:t>
            </a:r>
          </a:p>
          <a:p>
            <a:endParaRPr lang="en-US" sz="2400" dirty="0"/>
          </a:p>
          <a:p>
            <a:r>
              <a:rPr lang="en-US" sz="2400" dirty="0"/>
              <a:t>Agency sends requisition, quotes, and recommendation to DOA / Purchases</a:t>
            </a:r>
          </a:p>
          <a:p>
            <a:endParaRPr lang="en-US" sz="2400" dirty="0"/>
          </a:p>
          <a:p>
            <a:r>
              <a:rPr lang="en-US" sz="2400" dirty="0"/>
              <a:t>DOA Director has final approval</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13</a:t>
            </a:fld>
            <a:endParaRPr lang="en-US" dirty="0"/>
          </a:p>
        </p:txBody>
      </p:sp>
    </p:spTree>
    <p:extLst>
      <p:ext uri="{BB962C8B-B14F-4D97-AF65-F5344CB8AC3E}">
        <p14:creationId xmlns:p14="http://schemas.microsoft.com/office/powerpoint/2010/main" val="230694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Small Purchases:</a:t>
            </a:r>
            <a:br>
              <a:rPr lang="en-US" sz="3400" b="1" dirty="0">
                <a:solidFill>
                  <a:schemeClr val="accent5">
                    <a:lumMod val="50000"/>
                  </a:schemeClr>
                </a:solidFill>
              </a:rPr>
            </a:br>
            <a:r>
              <a:rPr lang="en-US" sz="3400" b="1" dirty="0">
                <a:solidFill>
                  <a:schemeClr val="accent5">
                    <a:lumMod val="50000"/>
                  </a:schemeClr>
                </a:solidFill>
              </a:rPr>
              <a:t>Delegated Authority</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9" name="Content Placeholder 8"/>
          <p:cNvSpPr>
            <a:spLocks noGrp="1"/>
          </p:cNvSpPr>
          <p:nvPr>
            <p:ph idx="1"/>
          </p:nvPr>
        </p:nvSpPr>
        <p:spPr>
          <a:xfrm>
            <a:off x="838200" y="1584325"/>
            <a:ext cx="7940040" cy="535531"/>
          </a:xfrm>
          <a:prstGeom prst="rect">
            <a:avLst/>
          </a:prstGeom>
          <a:solidFill>
            <a:srgbClr val="FFFF00">
              <a:alpha val="18000"/>
            </a:srgbClr>
          </a:solidFill>
          <a:ln>
            <a:solidFill>
              <a:srgbClr val="FF0000"/>
            </a:solidFill>
          </a:ln>
        </p:spPr>
        <p:txBody>
          <a:bodyPr wrap="square">
            <a:spAutoFit/>
          </a:bodyPr>
          <a:lstStyle/>
          <a:p>
            <a:pPr algn="ctr" eaLnBrk="1" hangingPunct="1"/>
            <a:r>
              <a:rPr lang="en-US" altLang="en-US" sz="3200" b="1" kern="0" dirty="0">
                <a:solidFill>
                  <a:srgbClr val="FF0000"/>
                </a:solidFill>
                <a:latin typeface="Times New Roman" panose="02020603050405020304" pitchFamily="18" charset="0"/>
                <a:cs typeface="Times New Roman" panose="02020603050405020304" pitchFamily="18" charset="0"/>
              </a:rPr>
              <a:t>DO NOT Artificially Divide Procurement</a:t>
            </a:r>
            <a:endParaRPr lang="en-US" altLang="en-US" sz="2000" b="1" kern="0" dirty="0">
              <a:solidFill>
                <a:srgbClr val="FF0000"/>
              </a:solidFill>
              <a:latin typeface="Times New Roman" panose="02020603050405020304" pitchFamily="18" charset="0"/>
              <a:cs typeface="Times New Roman" panose="02020603050405020304" pitchFamily="18" charset="0"/>
            </a:endParaRPr>
          </a:p>
        </p:txBody>
      </p:sp>
      <p:pic>
        <p:nvPicPr>
          <p:cNvPr id="10" name="Picture 10" descr="http://t1.gstatic.com/images?q=tbn:ANd9GcRgcmz82fEN5vdWghwKljfNNpVORnyo7WaAsML61MC4jvKfk9Fm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539" y="2298033"/>
            <a:ext cx="4304156" cy="4134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BD755E7-5809-4A0A-B4E2-9B78D5C14FF6}" type="slidenum">
              <a:rPr lang="en-US" smtClean="0"/>
              <a:pPr/>
              <a:t>14</a:t>
            </a:fld>
            <a:endParaRPr lang="en-US" dirty="0"/>
          </a:p>
        </p:txBody>
      </p:sp>
    </p:spTree>
    <p:extLst>
      <p:ext uri="{BB962C8B-B14F-4D97-AF65-F5344CB8AC3E}">
        <p14:creationId xmlns:p14="http://schemas.microsoft.com/office/powerpoint/2010/main" val="397664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5">
                    <a:lumMod val="50000"/>
                  </a:schemeClr>
                </a:solidFill>
              </a:rPr>
              <a:t>If there is no MPA/CR and need does not fall within Small Purchases Delegated Authority, </a:t>
            </a:r>
            <a:r>
              <a:rPr lang="en-US" sz="3200" b="1" i="1" dirty="0">
                <a:solidFill>
                  <a:schemeClr val="accent5">
                    <a:lumMod val="50000"/>
                  </a:schemeClr>
                </a:solidFill>
              </a:rPr>
              <a:t>Interface with DOA / Purchases</a:t>
            </a:r>
            <a:endParaRPr lang="en-US" sz="3200" i="1"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pPr marL="0" indent="0">
              <a:buNone/>
            </a:pPr>
            <a:r>
              <a:rPr lang="en-US" sz="3600" dirty="0"/>
              <a:t>The Purchase Requisition:</a:t>
            </a:r>
            <a:endParaRPr lang="en-US" sz="3600" u="sng" dirty="0"/>
          </a:p>
          <a:p>
            <a:pPr marL="0" indent="0">
              <a:buNone/>
            </a:pPr>
            <a:r>
              <a:rPr lang="en-US" sz="2800" dirty="0"/>
              <a:t>Statement of Need </a:t>
            </a:r>
            <a:r>
              <a:rPr lang="en-US" sz="2800" i="1" dirty="0"/>
              <a:t>(Tell us what you want.)</a:t>
            </a:r>
            <a:endParaRPr lang="en-US" sz="2800" dirty="0"/>
          </a:p>
          <a:p>
            <a:pPr lvl="1"/>
            <a:r>
              <a:rPr lang="en-US" sz="2800" dirty="0"/>
              <a:t>Created on-line in RIFANS</a:t>
            </a:r>
          </a:p>
          <a:p>
            <a:pPr lvl="1"/>
            <a:r>
              <a:rPr lang="en-US" sz="2800" dirty="0"/>
              <a:t>Provides a funding source</a:t>
            </a:r>
          </a:p>
          <a:p>
            <a:pPr lvl="1"/>
            <a:r>
              <a:rPr lang="en-US" sz="2800" dirty="0"/>
              <a:t>Provides a description of goods/services</a:t>
            </a:r>
          </a:p>
          <a:p>
            <a:pPr lvl="1"/>
            <a:r>
              <a:rPr lang="en-US" sz="2800" dirty="0"/>
              <a:t>Authorizes the Purchasing Agent to act on behalf of the agency</a:t>
            </a:r>
          </a:p>
          <a:p>
            <a:pPr marL="0" indent="0">
              <a:buNone/>
            </a:pPr>
            <a:r>
              <a:rPr lang="en-US" sz="2800" dirty="0"/>
              <a:t>	</a:t>
            </a:r>
          </a:p>
        </p:txBody>
      </p:sp>
      <p:sp>
        <p:nvSpPr>
          <p:cNvPr id="6" name="Slide Number Placeholder 5"/>
          <p:cNvSpPr>
            <a:spLocks noGrp="1"/>
          </p:cNvSpPr>
          <p:nvPr>
            <p:ph type="sldNum" sz="quarter" idx="12"/>
          </p:nvPr>
        </p:nvSpPr>
        <p:spPr/>
        <p:txBody>
          <a:bodyPr/>
          <a:lstStyle/>
          <a:p>
            <a:fld id="{8BD755E7-5809-4A0A-B4E2-9B78D5C14FF6}" type="slidenum">
              <a:rPr lang="en-US" smtClean="0"/>
              <a:pPr/>
              <a:t>15</a:t>
            </a:fld>
            <a:endParaRPr lang="en-US" dirty="0"/>
          </a:p>
        </p:txBody>
      </p:sp>
    </p:spTree>
    <p:extLst>
      <p:ext uri="{BB962C8B-B14F-4D97-AF65-F5344CB8AC3E}">
        <p14:creationId xmlns:p14="http://schemas.microsoft.com/office/powerpoint/2010/main" val="279708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Methods of Public Solicitation</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endParaRPr lang="en-US" sz="2400" dirty="0"/>
          </a:p>
          <a:p>
            <a:r>
              <a:rPr lang="en-US" sz="2400" dirty="0"/>
              <a:t>Request for Proposals: </a:t>
            </a:r>
            <a:r>
              <a:rPr lang="en-US" sz="2400" b="1" dirty="0"/>
              <a:t>RFP</a:t>
            </a:r>
          </a:p>
          <a:p>
            <a:endParaRPr lang="en-US" sz="2400" dirty="0"/>
          </a:p>
          <a:p>
            <a:r>
              <a:rPr lang="en-US" sz="2400" dirty="0"/>
              <a:t>Request for Quotations: </a:t>
            </a:r>
            <a:r>
              <a:rPr lang="en-US" sz="2400" b="1" dirty="0"/>
              <a:t>RFQ</a:t>
            </a:r>
          </a:p>
          <a:p>
            <a:endParaRPr lang="en-US" sz="2400" dirty="0"/>
          </a:p>
          <a:p>
            <a:r>
              <a:rPr lang="en-US" sz="2400" dirty="0"/>
              <a:t>Request for Information: </a:t>
            </a:r>
            <a:r>
              <a:rPr lang="en-US" sz="2400" b="1" dirty="0"/>
              <a:t>RFI</a:t>
            </a:r>
            <a:r>
              <a:rPr lang="en-US" sz="2400" dirty="0"/>
              <a:t> – No Award</a:t>
            </a:r>
          </a:p>
          <a:p>
            <a:endParaRPr lang="en-US" sz="2400" dirty="0"/>
          </a:p>
          <a:p>
            <a:pPr marL="0" indent="0">
              <a:buNone/>
            </a:pPr>
            <a:endParaRPr lang="en-US" sz="2400" dirty="0"/>
          </a:p>
          <a:p>
            <a:endParaRPr lang="en-US" dirty="0"/>
          </a:p>
        </p:txBody>
      </p:sp>
      <p:graphicFrame>
        <p:nvGraphicFramePr>
          <p:cNvPr id="9" name="Diagram 8">
            <a:hlinkClick r:id="rId2" tooltip="Click here to go to the &quot;ARC&quot;"/>
          </p:cNvPr>
          <p:cNvGraphicFramePr/>
          <p:nvPr>
            <p:extLst>
              <p:ext uri="{D42A27DB-BD31-4B8C-83A1-F6EECF244321}">
                <p14:modId xmlns:p14="http://schemas.microsoft.com/office/powerpoint/2010/main" val="1820835843"/>
              </p:ext>
            </p:extLst>
          </p:nvPr>
        </p:nvGraphicFramePr>
        <p:xfrm>
          <a:off x="1818736" y="4208643"/>
          <a:ext cx="8554528" cy="2021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hlinkClick r:id="rId2" tooltip="Get the templates and check list at the ARC"/>
          </p:cNvPr>
          <p:cNvPicPr>
            <a:picLocks noChangeAspect="1"/>
          </p:cNvPicPr>
          <p:nvPr/>
        </p:nvPicPr>
        <p:blipFill>
          <a:blip r:embed="rId8"/>
          <a:stretch>
            <a:fillRect/>
          </a:stretch>
        </p:blipFill>
        <p:spPr>
          <a:xfrm>
            <a:off x="1994139" y="4470118"/>
            <a:ext cx="3403561" cy="1498816"/>
          </a:xfrm>
          <a:prstGeom prst="rect">
            <a:avLst/>
          </a:prstGeom>
        </p:spPr>
      </p:pic>
      <p:sp>
        <p:nvSpPr>
          <p:cNvPr id="5" name="Slide Number Placeholder 4"/>
          <p:cNvSpPr>
            <a:spLocks noGrp="1"/>
          </p:cNvSpPr>
          <p:nvPr>
            <p:ph type="sldNum" sz="quarter" idx="12"/>
          </p:nvPr>
        </p:nvSpPr>
        <p:spPr/>
        <p:txBody>
          <a:bodyPr/>
          <a:lstStyle/>
          <a:p>
            <a:fld id="{8BD755E7-5809-4A0A-B4E2-9B78D5C14FF6}" type="slidenum">
              <a:rPr lang="en-US" smtClean="0"/>
              <a:pPr/>
              <a:t>16</a:t>
            </a:fld>
            <a:endParaRPr lang="en-US" dirty="0"/>
          </a:p>
        </p:txBody>
      </p:sp>
    </p:spTree>
    <p:extLst>
      <p:ext uri="{BB962C8B-B14F-4D97-AF65-F5344CB8AC3E}">
        <p14:creationId xmlns:p14="http://schemas.microsoft.com/office/powerpoint/2010/main" val="189882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Working with the Division of Purchases: </a:t>
            </a:r>
            <a:br>
              <a:rPr lang="en-US" sz="3400" b="1" dirty="0">
                <a:solidFill>
                  <a:schemeClr val="accent5">
                    <a:lumMod val="50000"/>
                  </a:schemeClr>
                </a:solidFill>
              </a:rPr>
            </a:br>
            <a:r>
              <a:rPr lang="en-US" sz="3400" b="1" dirty="0">
                <a:solidFill>
                  <a:schemeClr val="accent5">
                    <a:lumMod val="50000"/>
                  </a:schemeClr>
                </a:solidFill>
              </a:rPr>
              <a:t>Procurement Methods</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endParaRPr lang="en-US" sz="2400" b="1" dirty="0"/>
          </a:p>
          <a:p>
            <a:endParaRPr lang="en-US" dirty="0"/>
          </a:p>
        </p:txBody>
      </p:sp>
      <p:graphicFrame>
        <p:nvGraphicFramePr>
          <p:cNvPr id="9" name="Table 8"/>
          <p:cNvGraphicFramePr>
            <a:graphicFrameLocks noGrp="1"/>
          </p:cNvGraphicFramePr>
          <p:nvPr>
            <p:extLst/>
          </p:nvPr>
        </p:nvGraphicFramePr>
        <p:xfrm>
          <a:off x="838199" y="1642714"/>
          <a:ext cx="10622281" cy="4998720"/>
        </p:xfrm>
        <a:graphic>
          <a:graphicData uri="http://schemas.openxmlformats.org/drawingml/2006/table">
            <a:tbl>
              <a:tblPr firstRow="1" bandRow="1">
                <a:tableStyleId>{2D5ABB26-0587-4C30-8999-92F81FD0307C}</a:tableStyleId>
              </a:tblPr>
              <a:tblGrid>
                <a:gridCol w="1509671">
                  <a:extLst>
                    <a:ext uri="{9D8B030D-6E8A-4147-A177-3AD203B41FA5}">
                      <a16:colId xmlns:a16="http://schemas.microsoft.com/office/drawing/2014/main" val="20000"/>
                    </a:ext>
                  </a:extLst>
                </a:gridCol>
                <a:gridCol w="2737144">
                  <a:extLst>
                    <a:ext uri="{9D8B030D-6E8A-4147-A177-3AD203B41FA5}">
                      <a16:colId xmlns:a16="http://schemas.microsoft.com/office/drawing/2014/main" val="20001"/>
                    </a:ext>
                  </a:extLst>
                </a:gridCol>
                <a:gridCol w="3141667">
                  <a:extLst>
                    <a:ext uri="{9D8B030D-6E8A-4147-A177-3AD203B41FA5}">
                      <a16:colId xmlns:a16="http://schemas.microsoft.com/office/drawing/2014/main" val="20002"/>
                    </a:ext>
                  </a:extLst>
                </a:gridCol>
                <a:gridCol w="3233799">
                  <a:extLst>
                    <a:ext uri="{9D8B030D-6E8A-4147-A177-3AD203B41FA5}">
                      <a16:colId xmlns:a16="http://schemas.microsoft.com/office/drawing/2014/main" val="20003"/>
                    </a:ext>
                  </a:extLst>
                </a:gridCol>
              </a:tblGrid>
              <a:tr h="497008">
                <a:tc>
                  <a:txBody>
                    <a:bodyPr/>
                    <a:lstStyle/>
                    <a:p>
                      <a:pPr algn="ctr"/>
                      <a:r>
                        <a:rPr lang="en-US" sz="2800" b="1" dirty="0"/>
                        <a:t>Option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b="1" dirty="0"/>
                        <a:t>Description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b="1" dirty="0"/>
                        <a:t>Application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b="1" dirty="0"/>
                        <a:t>Timing</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297654">
                <a:tc>
                  <a:txBody>
                    <a:bodyPr/>
                    <a:lstStyle/>
                    <a:p>
                      <a:r>
                        <a:rPr lang="en-US" sz="2400" b="1" baseline="0" dirty="0"/>
                        <a:t>RFP: </a:t>
                      </a:r>
                    </a:p>
                    <a:p>
                      <a:r>
                        <a:rPr lang="en-US" sz="2400" baseline="0" dirty="0"/>
                        <a:t>Awarded on best value</a:t>
                      </a:r>
                      <a:endParaRPr lang="en-US" sz="2400" dirty="0"/>
                    </a:p>
                    <a:p>
                      <a:endParaRPr lang="en-US" sz="2400" baseline="0" dirty="0"/>
                    </a:p>
                    <a:p>
                      <a:endParaRPr lang="en-US" sz="2400" baseline="0" dirty="0"/>
                    </a:p>
                    <a:p>
                      <a:endParaRPr lang="en-US" sz="2400" baseline="0" dirty="0"/>
                    </a:p>
                    <a:p>
                      <a:endParaRPr lang="en-US" sz="2400" baseline="0" dirty="0"/>
                    </a:p>
                    <a:p>
                      <a:endParaRPr lang="en-US" sz="2400" baseline="0" dirty="0"/>
                    </a:p>
                    <a:p>
                      <a:endParaRPr lang="en-US" sz="2400" baseline="0" dirty="0"/>
                    </a:p>
                    <a:p>
                      <a:endParaRPr lang="en-US" sz="2400" baseline="0" dirty="0"/>
                    </a:p>
                    <a:p>
                      <a:endParaRPr lang="en-US" sz="2400"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2200" dirty="0"/>
                        <a:t>Incorporates</a:t>
                      </a:r>
                      <a:r>
                        <a:rPr lang="en-US" sz="2200" baseline="0" dirty="0"/>
                        <a:t> a defined scope of work</a:t>
                      </a:r>
                    </a:p>
                    <a:p>
                      <a:pPr marL="0" marR="0" indent="0" algn="l" defTabSz="91426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baseline="0" dirty="0"/>
                    </a:p>
                    <a:p>
                      <a:pPr marL="0" marR="0" indent="0" algn="l" defTabSz="9142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aseline="0" dirty="0"/>
                        <a:t>Technical and cost component</a:t>
                      </a:r>
                    </a:p>
                    <a:p>
                      <a:pPr marL="0" indent="0">
                        <a:buFont typeface="Arial" panose="020B0604020202020204" pitchFamily="34" charset="0"/>
                        <a:buNone/>
                      </a:pPr>
                      <a:endParaRPr lang="en-US" sz="2200" baseline="0" dirty="0"/>
                    </a:p>
                    <a:p>
                      <a:pPr marL="0" indent="0">
                        <a:buFont typeface="Arial" panose="020B0604020202020204" pitchFamily="34" charset="0"/>
                        <a:buNone/>
                      </a:pPr>
                      <a:r>
                        <a:rPr lang="en-US" sz="2200" baseline="0" dirty="0"/>
                        <a:t>Technical review team scores proposals based on expertise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2400" dirty="0"/>
                        <a:t>Typically service</a:t>
                      </a:r>
                      <a:r>
                        <a:rPr lang="en-US" sz="2400" baseline="0" dirty="0"/>
                        <a:t>s based</a:t>
                      </a:r>
                    </a:p>
                    <a:p>
                      <a:pPr marL="0" indent="0">
                        <a:buFont typeface="Arial" panose="020B0604020202020204" pitchFamily="34" charset="0"/>
                        <a:buNone/>
                      </a:pPr>
                      <a:endParaRPr lang="en-US" sz="2400" baseline="0" dirty="0"/>
                    </a:p>
                    <a:p>
                      <a:pPr marL="0" indent="0">
                        <a:buFont typeface="Arial" panose="020B0604020202020204" pitchFamily="34" charset="0"/>
                        <a:buNone/>
                      </a:pPr>
                      <a:r>
                        <a:rPr lang="en-US" sz="2400" baseline="0" dirty="0"/>
                        <a:t>When technical expertise is critical to the project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ü"/>
                      </a:pPr>
                      <a:r>
                        <a:rPr lang="en-US" sz="2400" dirty="0"/>
                        <a:t>28 days posting</a:t>
                      </a:r>
                    </a:p>
                    <a:p>
                      <a:pPr marL="285750" indent="-285750">
                        <a:buFont typeface="Wingdings" panose="05000000000000000000" pitchFamily="2" charset="2"/>
                        <a:buChar char="ü"/>
                      </a:pPr>
                      <a:r>
                        <a:rPr lang="en-US" sz="2400" dirty="0"/>
                        <a:t>1 – 2 months technical</a:t>
                      </a:r>
                      <a:r>
                        <a:rPr lang="en-US" sz="2400" baseline="0" dirty="0"/>
                        <a:t> review</a:t>
                      </a:r>
                    </a:p>
                    <a:p>
                      <a:pPr marL="285750" indent="-285750">
                        <a:buFont typeface="Wingdings" panose="05000000000000000000" pitchFamily="2" charset="2"/>
                        <a:buChar char="ü"/>
                      </a:pPr>
                      <a:r>
                        <a:rPr lang="en-US" sz="2400" baseline="0" dirty="0"/>
                        <a:t>21 days for tentative award</a:t>
                      </a:r>
                    </a:p>
                    <a:p>
                      <a:pPr marL="285750" marR="0" indent="-285750" algn="l" defTabSz="914269"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baseline="0" dirty="0"/>
                        <a:t>7 days purchase order issued. Important:  No work to commence without a purchase order</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fld id="{8BD755E7-5809-4A0A-B4E2-9B78D5C14FF6}" type="slidenum">
              <a:rPr lang="en-US" smtClean="0"/>
              <a:pPr/>
              <a:t>17</a:t>
            </a:fld>
            <a:endParaRPr lang="en-US" dirty="0"/>
          </a:p>
        </p:txBody>
      </p:sp>
    </p:spTree>
    <p:extLst>
      <p:ext uri="{BB962C8B-B14F-4D97-AF65-F5344CB8AC3E}">
        <p14:creationId xmlns:p14="http://schemas.microsoft.com/office/powerpoint/2010/main" val="1193218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Working with the Division of Purchases: </a:t>
            </a:r>
            <a:br>
              <a:rPr lang="en-US" sz="3400" b="1" dirty="0">
                <a:solidFill>
                  <a:schemeClr val="accent5">
                    <a:lumMod val="50000"/>
                  </a:schemeClr>
                </a:solidFill>
              </a:rPr>
            </a:br>
            <a:r>
              <a:rPr lang="en-US" sz="3400" b="1" dirty="0">
                <a:solidFill>
                  <a:schemeClr val="accent5">
                    <a:lumMod val="50000"/>
                  </a:schemeClr>
                </a:solidFill>
              </a:rPr>
              <a:t>More Info and Next Steps</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graphicFrame>
        <p:nvGraphicFramePr>
          <p:cNvPr id="10" name="Diagram 9">
            <a:hlinkClick r:id="rId2"/>
          </p:cNvPr>
          <p:cNvGraphicFramePr/>
          <p:nvPr>
            <p:extLst/>
          </p:nvPr>
        </p:nvGraphicFramePr>
        <p:xfrm>
          <a:off x="838200" y="1886712"/>
          <a:ext cx="4572000" cy="67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38200" y="3004900"/>
            <a:ext cx="3965448" cy="1477328"/>
          </a:xfrm>
          <a:prstGeom prst="rect">
            <a:avLst/>
          </a:prstGeom>
        </p:spPr>
        <p:txBody>
          <a:bodyPr wrap="square">
            <a:spAutoFit/>
          </a:bodyPr>
          <a:lstStyle/>
          <a:p>
            <a:r>
              <a:rPr lang="en-US" dirty="0"/>
              <a:t>Purchases and several agencies</a:t>
            </a:r>
          </a:p>
          <a:p>
            <a:r>
              <a:rPr lang="en-US" dirty="0"/>
              <a:t>Recently participated in a “Results-Driven Contracting Strategies” Workshop with the Harvard Kennedy School. </a:t>
            </a:r>
          </a:p>
        </p:txBody>
      </p:sp>
      <p:pic>
        <p:nvPicPr>
          <p:cNvPr id="12" name="Picture 11"/>
          <p:cNvPicPr>
            <a:picLocks noChangeAspect="1"/>
          </p:cNvPicPr>
          <p:nvPr/>
        </p:nvPicPr>
        <p:blipFill>
          <a:blip r:embed="rId8"/>
          <a:stretch>
            <a:fillRect/>
          </a:stretch>
        </p:blipFill>
        <p:spPr>
          <a:xfrm>
            <a:off x="5511461" y="1720719"/>
            <a:ext cx="6485467" cy="4755279"/>
          </a:xfrm>
          <a:prstGeom prst="rect">
            <a:avLst/>
          </a:prstGeom>
        </p:spPr>
      </p:pic>
      <p:sp>
        <p:nvSpPr>
          <p:cNvPr id="8" name="Slide Number Placeholder 7"/>
          <p:cNvSpPr>
            <a:spLocks noGrp="1"/>
          </p:cNvSpPr>
          <p:nvPr>
            <p:ph type="sldNum" sz="quarter" idx="12"/>
          </p:nvPr>
        </p:nvSpPr>
        <p:spPr/>
        <p:txBody>
          <a:bodyPr/>
          <a:lstStyle/>
          <a:p>
            <a:fld id="{8BD755E7-5809-4A0A-B4E2-9B78D5C14FF6}" type="slidenum">
              <a:rPr lang="en-US" smtClean="0"/>
              <a:pPr/>
              <a:t>18</a:t>
            </a:fld>
            <a:endParaRPr lang="en-US" dirty="0"/>
          </a:p>
        </p:txBody>
      </p:sp>
    </p:spTree>
    <p:extLst>
      <p:ext uri="{BB962C8B-B14F-4D97-AF65-F5344CB8AC3E}">
        <p14:creationId xmlns:p14="http://schemas.microsoft.com/office/powerpoint/2010/main" val="3969897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Request For Proposals “RFP”</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endParaRPr lang="en-US" sz="2400" b="1" dirty="0"/>
          </a:p>
          <a:p>
            <a:endParaRPr lang="en-US" sz="2000" dirty="0"/>
          </a:p>
          <a:p>
            <a:r>
              <a:rPr lang="en-US" sz="2000" dirty="0"/>
              <a:t>Government knows end result.  Solicitation to determine best approach to resolution</a:t>
            </a:r>
          </a:p>
          <a:p>
            <a:r>
              <a:rPr lang="en-US" sz="2000" b="1" dirty="0"/>
              <a:t>Evaluation Criteria:  </a:t>
            </a:r>
            <a:r>
              <a:rPr lang="en-US" sz="2000" dirty="0"/>
              <a:t>Experience, approach, methodology, work plan &amp; cost;  subjective - sliding scale</a:t>
            </a:r>
          </a:p>
          <a:p>
            <a:r>
              <a:rPr lang="en-US" sz="2000" b="1" dirty="0"/>
              <a:t>Cost or budget justification</a:t>
            </a:r>
          </a:p>
          <a:p>
            <a:r>
              <a:rPr lang="en-US" sz="2000" b="1" dirty="0"/>
              <a:t>Specifications</a:t>
            </a:r>
            <a:r>
              <a:rPr lang="en-US" sz="2000" dirty="0"/>
              <a:t> – end results oriented by statement of work</a:t>
            </a:r>
          </a:p>
          <a:p>
            <a:r>
              <a:rPr lang="en-US" sz="2000" b="1" dirty="0"/>
              <a:t>Bid Opening </a:t>
            </a:r>
            <a:r>
              <a:rPr lang="en-US" sz="2000" dirty="0"/>
              <a:t>– offers are acknowledged; no details discussed</a:t>
            </a:r>
          </a:p>
          <a:p>
            <a:r>
              <a:rPr lang="en-US" sz="2000" b="1" dirty="0"/>
              <a:t>Evaluation</a:t>
            </a:r>
            <a:r>
              <a:rPr lang="en-US" sz="2000" dirty="0"/>
              <a:t> – weighted values on multiple criteria (usually technical 70%, Cost 30%)</a:t>
            </a:r>
          </a:p>
          <a:p>
            <a:r>
              <a:rPr lang="en-US" sz="2000" b="1" dirty="0"/>
              <a:t>Discussion</a:t>
            </a:r>
            <a:r>
              <a:rPr lang="en-US" sz="2000" dirty="0"/>
              <a:t> – among review team and offeror</a:t>
            </a:r>
          </a:p>
          <a:p>
            <a:r>
              <a:rPr lang="en-US" sz="2000" b="1" dirty="0"/>
              <a:t>Changes</a:t>
            </a:r>
            <a:r>
              <a:rPr lang="en-US" sz="2000" dirty="0"/>
              <a:t> – offeror’s ideas may be used in best and final round</a:t>
            </a:r>
          </a:p>
          <a:p>
            <a:r>
              <a:rPr lang="en-US" sz="2000" b="1" dirty="0"/>
              <a:t>Award</a:t>
            </a:r>
            <a:r>
              <a:rPr lang="en-US" sz="2000" dirty="0"/>
              <a:t> – best value, maybe not lowest price</a:t>
            </a:r>
          </a:p>
          <a:p>
            <a:endParaRPr lang="en-US" dirty="0"/>
          </a:p>
        </p:txBody>
      </p:sp>
      <p:grpSp>
        <p:nvGrpSpPr>
          <p:cNvPr id="9" name="Group 8"/>
          <p:cNvGrpSpPr/>
          <p:nvPr/>
        </p:nvGrpSpPr>
        <p:grpSpPr>
          <a:xfrm>
            <a:off x="4644444" y="1215026"/>
            <a:ext cx="7547556" cy="1129768"/>
            <a:chOff x="950621" y="552"/>
            <a:chExt cx="7547556" cy="1129768"/>
          </a:xfrm>
          <a:scene3d>
            <a:camera prst="orthographicFront"/>
            <a:lightRig rig="flat" dir="t"/>
          </a:scene3d>
        </p:grpSpPr>
        <p:sp>
          <p:nvSpPr>
            <p:cNvPr id="10" name="Pentagon 9">
              <a:hlinkClick r:id="rId2"/>
            </p:cNvPr>
            <p:cNvSpPr/>
            <p:nvPr/>
          </p:nvSpPr>
          <p:spPr>
            <a:xfrm rot="10800000">
              <a:off x="950621" y="552"/>
              <a:ext cx="7547556" cy="1129767"/>
            </a:xfrm>
            <a:prstGeom prst="homePlate">
              <a:avLst/>
            </a:prstGeom>
            <a:solidFill>
              <a:schemeClr val="accent3">
                <a:lumMod val="20000"/>
                <a:lumOff val="8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Pentagon 4"/>
            <p:cNvSpPr/>
            <p:nvPr/>
          </p:nvSpPr>
          <p:spPr>
            <a:xfrm>
              <a:off x="1233063" y="552"/>
              <a:ext cx="6921125" cy="11297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98196" tIns="60960" rIns="113792" bIns="6096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cs typeface="Times New Roman" panose="02020603050405020304" pitchFamily="18" charset="0"/>
                </a:rPr>
                <a:t>Did you know?</a:t>
              </a:r>
            </a:p>
            <a:p>
              <a:pPr lvl="0" algn="l" defTabSz="711200">
                <a:lnSpc>
                  <a:spcPct val="90000"/>
                </a:lnSpc>
                <a:spcBef>
                  <a:spcPct val="0"/>
                </a:spcBef>
                <a:spcAft>
                  <a:spcPct val="35000"/>
                </a:spcAft>
              </a:pPr>
              <a:r>
                <a:rPr lang="en-US" sz="1400" kern="1200" dirty="0">
                  <a:solidFill>
                    <a:schemeClr val="tx1"/>
                  </a:solidFill>
                  <a:cs typeface="Times New Roman" panose="02020603050405020304" pitchFamily="18" charset="0"/>
                </a:rPr>
                <a:t>Purchases created a check list to guide you through the RFP Process.  The “ARC” should be accessed each time you draft an RFP to ensure the most current version of the RFP Template and RFP Checklist are used. </a:t>
              </a:r>
              <a:endParaRPr lang="en-US" sz="1300" kern="1200" dirty="0">
                <a:solidFill>
                  <a:schemeClr val="tx1"/>
                </a:solidFill>
                <a:cs typeface="Times New Roman" panose="02020603050405020304" pitchFamily="18" charset="0"/>
              </a:endParaRPr>
            </a:p>
            <a:p>
              <a:pPr lvl="0" algn="l" defTabSz="711200">
                <a:lnSpc>
                  <a:spcPct val="90000"/>
                </a:lnSpc>
                <a:spcBef>
                  <a:spcPct val="0"/>
                </a:spcBef>
                <a:spcAft>
                  <a:spcPct val="35000"/>
                </a:spcAft>
              </a:pPr>
              <a:r>
                <a:rPr lang="en-US" sz="1300" kern="1200" dirty="0">
                  <a:solidFill>
                    <a:schemeClr val="tx1"/>
                  </a:solidFill>
                  <a:hlinkClick r:id="rId3"/>
                </a:rPr>
                <a:t>Click here to visit the ARC.</a:t>
              </a:r>
              <a:endParaRPr lang="en-US" sz="1300" kern="1200" dirty="0">
                <a:solidFill>
                  <a:schemeClr val="tx1"/>
                </a:solidFill>
              </a:endParaRPr>
            </a:p>
          </p:txBody>
        </p:sp>
      </p:grpSp>
      <p:sp>
        <p:nvSpPr>
          <p:cNvPr id="5" name="Slide Number Placeholder 4"/>
          <p:cNvSpPr>
            <a:spLocks noGrp="1"/>
          </p:cNvSpPr>
          <p:nvPr>
            <p:ph type="sldNum" sz="quarter" idx="12"/>
          </p:nvPr>
        </p:nvSpPr>
        <p:spPr/>
        <p:txBody>
          <a:bodyPr/>
          <a:lstStyle/>
          <a:p>
            <a:fld id="{8BD755E7-5809-4A0A-B4E2-9B78D5C14FF6}" type="slidenum">
              <a:rPr lang="en-US" smtClean="0"/>
              <a:pPr/>
              <a:t>19</a:t>
            </a:fld>
            <a:endParaRPr lang="en-US" dirty="0"/>
          </a:p>
        </p:txBody>
      </p:sp>
    </p:spTree>
    <p:extLst>
      <p:ext uri="{BB962C8B-B14F-4D97-AF65-F5344CB8AC3E}">
        <p14:creationId xmlns:p14="http://schemas.microsoft.com/office/powerpoint/2010/main" val="219538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38200" y="365126"/>
            <a:ext cx="10515600" cy="8499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200" b="1" dirty="0">
                <a:solidFill>
                  <a:schemeClr val="accent5">
                    <a:lumMod val="50000"/>
                  </a:schemeClr>
                </a:solidFill>
              </a:rPr>
              <a:t>Working with the Division of Purchases</a:t>
            </a:r>
          </a:p>
        </p:txBody>
      </p:sp>
      <p:graphicFrame>
        <p:nvGraphicFramePr>
          <p:cNvPr id="8" name="Table 7"/>
          <p:cNvGraphicFramePr>
            <a:graphicFrameLocks noGrp="1"/>
          </p:cNvGraphicFramePr>
          <p:nvPr>
            <p:extLst>
              <p:ext uri="{D42A27DB-BD31-4B8C-83A1-F6EECF244321}">
                <p14:modId xmlns:p14="http://schemas.microsoft.com/office/powerpoint/2010/main" val="1167785827"/>
              </p:ext>
            </p:extLst>
          </p:nvPr>
        </p:nvGraphicFramePr>
        <p:xfrm>
          <a:off x="274320" y="1580151"/>
          <a:ext cx="11399520" cy="4912089"/>
        </p:xfrm>
        <a:graphic>
          <a:graphicData uri="http://schemas.openxmlformats.org/drawingml/2006/table">
            <a:tbl>
              <a:tblPr>
                <a:tableStyleId>{5C22544A-7EE6-4342-B048-85BDC9FD1C3A}</a:tableStyleId>
              </a:tblPr>
              <a:tblGrid>
                <a:gridCol w="2013638">
                  <a:extLst>
                    <a:ext uri="{9D8B030D-6E8A-4147-A177-3AD203B41FA5}">
                      <a16:colId xmlns:a16="http://schemas.microsoft.com/office/drawing/2014/main" val="20000"/>
                    </a:ext>
                  </a:extLst>
                </a:gridCol>
                <a:gridCol w="9385882">
                  <a:extLst>
                    <a:ext uri="{9D8B030D-6E8A-4147-A177-3AD203B41FA5}">
                      <a16:colId xmlns:a16="http://schemas.microsoft.com/office/drawing/2014/main" val="20001"/>
                    </a:ext>
                  </a:extLst>
                </a:gridCol>
              </a:tblGrid>
              <a:tr h="1894569">
                <a:tc>
                  <a:txBody>
                    <a:bodyPr/>
                    <a:lstStyle/>
                    <a:p>
                      <a:r>
                        <a:rPr lang="en-US" sz="1600" b="1" dirty="0">
                          <a:solidFill>
                            <a:schemeClr val="bg1"/>
                          </a:solidFill>
                        </a:rPr>
                        <a:t>Mission</a:t>
                      </a:r>
                      <a:r>
                        <a:rPr lang="en-US" sz="1600" b="1" baseline="0" dirty="0">
                          <a:solidFill>
                            <a:schemeClr val="bg1"/>
                          </a:solidFill>
                        </a:rPr>
                        <a:t> and Functions</a:t>
                      </a:r>
                      <a:endParaRPr lang="en-US" sz="16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342900" indent="-342900" algn="just">
                        <a:buFont typeface="Arial" panose="020B0604020202020204" pitchFamily="34" charset="0"/>
                        <a:buChar char="•"/>
                      </a:pPr>
                      <a:endParaRPr lang="en-US" sz="1600" dirty="0"/>
                    </a:p>
                    <a:p>
                      <a:pPr marL="342900" indent="-342900" algn="l">
                        <a:buFont typeface="Arial" panose="020B0604020202020204" pitchFamily="34" charset="0"/>
                        <a:buChar char="•"/>
                      </a:pPr>
                      <a:r>
                        <a:rPr lang="en-US" sz="1700" dirty="0"/>
                        <a:t>Purchases is the centralized procurement authority for the State of Rhode Island. </a:t>
                      </a:r>
                    </a:p>
                    <a:p>
                      <a:pPr marL="342900" indent="-342900" algn="just">
                        <a:buFont typeface="Arial" panose="020B0604020202020204" pitchFamily="34" charset="0"/>
                        <a:buChar char="•"/>
                      </a:pPr>
                      <a:endParaRPr lang="en-US" sz="1700" dirty="0"/>
                    </a:p>
                    <a:p>
                      <a:pPr marL="342900" indent="-342900" algn="l">
                        <a:buFont typeface="Arial" panose="020B0604020202020204" pitchFamily="34" charset="0"/>
                        <a:buChar char="•"/>
                      </a:pPr>
                      <a:r>
                        <a:rPr lang="en-US" sz="1700" dirty="0"/>
                        <a:t>Our goal is </a:t>
                      </a:r>
                      <a:r>
                        <a:rPr lang="en-US" sz="1700" baseline="0" dirty="0"/>
                        <a:t>to </a:t>
                      </a:r>
                      <a:r>
                        <a:rPr lang="en-US" sz="1700" dirty="0"/>
                        <a:t>obtain the best value for the taxpayer. This can be accomplished by providing an "equal playing field" for all potential vendors, enhancing opportunities for small businesses, minority/women owned businesses, and disability business enterprises, and by leveraging State purchasing power on all procurements.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endParaRPr lang="en-US" sz="1600" b="1" i="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 i="0"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605861">
                <a:tc>
                  <a:txBody>
                    <a:bodyPr/>
                    <a:lstStyle/>
                    <a:p>
                      <a:r>
                        <a:rPr lang="en-US" sz="1600" b="1" i="0" dirty="0">
                          <a:solidFill>
                            <a:schemeClr val="bg1"/>
                          </a:solidFill>
                        </a:rPr>
                        <a:t>Staff Structure and Workload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i="0" baseline="0"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baseline="0" dirty="0"/>
                        <a:t>29 staff including 12 buyers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i="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baseline="0" dirty="0"/>
                        <a:t>Annually solicit over 1,000 bids which includes Request for Proposal (RFP), Request for Quote (RFQ) and Request For Information (RFI).  This is non-inclusive of sole/single source requests, emergency procurements, mini-bids, grants and delegated authority procurements.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i="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baseline="0" dirty="0"/>
                        <a:t>Management of the life cycle of the contracts issued, e.g. change order process.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i="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baseline="0" dirty="0"/>
                        <a:t>Consultative services to agencies and vendors and MPA contract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8BD755E7-5809-4A0A-B4E2-9B78D5C14FF6}" type="slidenum">
              <a:rPr lang="en-US" smtClean="0"/>
              <a:pPr/>
              <a:t>2</a:t>
            </a:fld>
            <a:endParaRPr lang="en-US" dirty="0"/>
          </a:p>
        </p:txBody>
      </p:sp>
    </p:spTree>
    <p:extLst>
      <p:ext uri="{BB962C8B-B14F-4D97-AF65-F5344CB8AC3E}">
        <p14:creationId xmlns:p14="http://schemas.microsoft.com/office/powerpoint/2010/main" val="407211842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Methods of Public Solicitation </a:t>
            </a:r>
            <a:r>
              <a:rPr lang="en-US" sz="3400" b="1" dirty="0" err="1">
                <a:solidFill>
                  <a:schemeClr val="accent5">
                    <a:lumMod val="50000"/>
                  </a:schemeClr>
                </a:solidFill>
              </a:rPr>
              <a:t>Ctd</a:t>
            </a:r>
            <a:r>
              <a:rPr lang="en-US" sz="3400" b="1" dirty="0">
                <a:solidFill>
                  <a:schemeClr val="accent5">
                    <a:lumMod val="50000"/>
                  </a:schemeClr>
                </a:solidFill>
              </a:rPr>
              <a:t>.</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endParaRPr lang="en-US" sz="2400" b="1" dirty="0"/>
          </a:p>
          <a:p>
            <a:r>
              <a:rPr lang="en-US" sz="2400" b="1" dirty="0"/>
              <a:t>Request for Quotation “RFQ”</a:t>
            </a:r>
          </a:p>
          <a:p>
            <a:endParaRPr lang="en-US" sz="2400" dirty="0"/>
          </a:p>
          <a:p>
            <a:r>
              <a:rPr lang="en-US" sz="2400" dirty="0"/>
              <a:t>Specifications – failure to adhere to all specifications means bid is rejected.</a:t>
            </a:r>
          </a:p>
          <a:p>
            <a:endParaRPr lang="en-US" sz="2400" dirty="0"/>
          </a:p>
          <a:p>
            <a:r>
              <a:rPr lang="en-US" sz="2400" dirty="0"/>
              <a:t>Award to lowest responsive / responsible bidder </a:t>
            </a:r>
          </a:p>
          <a:p>
            <a:endParaRPr lang="en-US" sz="2400" dirty="0"/>
          </a:p>
          <a:p>
            <a:r>
              <a:rPr lang="en-US" sz="2400" dirty="0"/>
              <a:t>Example: motor vehicle procurement </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20</a:t>
            </a:fld>
            <a:endParaRPr lang="en-US" dirty="0"/>
          </a:p>
        </p:txBody>
      </p:sp>
    </p:spTree>
    <p:extLst>
      <p:ext uri="{BB962C8B-B14F-4D97-AF65-F5344CB8AC3E}">
        <p14:creationId xmlns:p14="http://schemas.microsoft.com/office/powerpoint/2010/main" val="628363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Working with the Division of Purchases: </a:t>
            </a:r>
            <a:br>
              <a:rPr lang="en-US" sz="3400" b="1" dirty="0">
                <a:solidFill>
                  <a:schemeClr val="accent5">
                    <a:lumMod val="50000"/>
                  </a:schemeClr>
                </a:solidFill>
              </a:rPr>
            </a:br>
            <a:r>
              <a:rPr lang="en-US" sz="3400" b="1" dirty="0">
                <a:solidFill>
                  <a:schemeClr val="accent5">
                    <a:lumMod val="50000"/>
                  </a:schemeClr>
                </a:solidFill>
              </a:rPr>
              <a:t>Procurement Methods</a:t>
            </a:r>
            <a:endParaRPr lang="en-US" sz="3400" dirty="0">
              <a:solidFill>
                <a:schemeClr val="accent5">
                  <a:lumMod val="50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917177955"/>
              </p:ext>
            </p:extLst>
          </p:nvPr>
        </p:nvGraphicFramePr>
        <p:xfrm>
          <a:off x="838199" y="1811546"/>
          <a:ext cx="10515601" cy="3535680"/>
        </p:xfrm>
        <a:graphic>
          <a:graphicData uri="http://schemas.openxmlformats.org/drawingml/2006/table">
            <a:tbl>
              <a:tblPr firstRow="1" bandRow="1">
                <a:tableStyleId>{2D5ABB26-0587-4C30-8999-92F81FD0307C}</a:tableStyleId>
              </a:tblPr>
              <a:tblGrid>
                <a:gridCol w="1869059">
                  <a:extLst>
                    <a:ext uri="{9D8B030D-6E8A-4147-A177-3AD203B41FA5}">
                      <a16:colId xmlns:a16="http://schemas.microsoft.com/office/drawing/2014/main" val="20000"/>
                    </a:ext>
                  </a:extLst>
                </a:gridCol>
                <a:gridCol w="3388741">
                  <a:extLst>
                    <a:ext uri="{9D8B030D-6E8A-4147-A177-3AD203B41FA5}">
                      <a16:colId xmlns:a16="http://schemas.microsoft.com/office/drawing/2014/main" val="20001"/>
                    </a:ext>
                  </a:extLst>
                </a:gridCol>
                <a:gridCol w="2066196">
                  <a:extLst>
                    <a:ext uri="{9D8B030D-6E8A-4147-A177-3AD203B41FA5}">
                      <a16:colId xmlns:a16="http://schemas.microsoft.com/office/drawing/2014/main" val="20002"/>
                    </a:ext>
                  </a:extLst>
                </a:gridCol>
                <a:gridCol w="3191605">
                  <a:extLst>
                    <a:ext uri="{9D8B030D-6E8A-4147-A177-3AD203B41FA5}">
                      <a16:colId xmlns:a16="http://schemas.microsoft.com/office/drawing/2014/main" val="20003"/>
                    </a:ext>
                  </a:extLst>
                </a:gridCol>
              </a:tblGrid>
              <a:tr h="296785">
                <a:tc>
                  <a:txBody>
                    <a:bodyPr/>
                    <a:lstStyle/>
                    <a:p>
                      <a:pPr algn="l"/>
                      <a:r>
                        <a:rPr lang="en-US" sz="2800" b="1" dirty="0"/>
                        <a:t>Option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2800" b="1" dirty="0"/>
                        <a:t>Description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2800" b="1" dirty="0"/>
                        <a:t>Application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2800" b="1" dirty="0"/>
                        <a:t>Timing</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239382">
                <a:tc>
                  <a:txBody>
                    <a:bodyPr/>
                    <a:lstStyle/>
                    <a:p>
                      <a:r>
                        <a:rPr lang="en-US" sz="2400" b="1" dirty="0"/>
                        <a:t>RFQ:</a:t>
                      </a:r>
                      <a:r>
                        <a:rPr lang="en-US" sz="2400" b="1" baseline="0" dirty="0"/>
                        <a:t> </a:t>
                      </a:r>
                      <a:r>
                        <a:rPr lang="en-US" sz="2400" dirty="0"/>
                        <a:t>Awarded to</a:t>
                      </a:r>
                      <a:r>
                        <a:rPr lang="en-US" sz="2400" baseline="0" dirty="0"/>
                        <a:t> lowest responsive responsible bidder</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2400" dirty="0"/>
                        <a:t>Fixed</a:t>
                      </a:r>
                      <a:r>
                        <a:rPr lang="en-US" sz="2400" baseline="0" dirty="0"/>
                        <a:t>, limited scope of work</a:t>
                      </a:r>
                      <a:endParaRPr lang="en-US" sz="2400" dirty="0"/>
                    </a:p>
                    <a:p>
                      <a:pPr marL="0" indent="0">
                        <a:buFont typeface="Arial" panose="020B0604020202020204" pitchFamily="34" charset="0"/>
                        <a:buNone/>
                      </a:pP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2400" dirty="0"/>
                        <a:t>Goods,</a:t>
                      </a:r>
                      <a:r>
                        <a:rPr lang="en-US" sz="2400" baseline="0" dirty="0"/>
                        <a:t> construction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ü"/>
                      </a:pPr>
                      <a:r>
                        <a:rPr lang="en-US" sz="2400" dirty="0"/>
                        <a:t>28 days posting</a:t>
                      </a:r>
                    </a:p>
                    <a:p>
                      <a:pPr marL="342900" indent="-342900">
                        <a:buFont typeface="Wingdings" panose="05000000000000000000" pitchFamily="2" charset="2"/>
                        <a:buChar char="ü"/>
                      </a:pPr>
                      <a:r>
                        <a:rPr lang="en-US" sz="2400" dirty="0"/>
                        <a:t>1 – 2 week for </a:t>
                      </a:r>
                      <a:r>
                        <a:rPr lang="en-US" sz="2400" baseline="0" dirty="0"/>
                        <a:t>review</a:t>
                      </a:r>
                    </a:p>
                    <a:p>
                      <a:pPr marL="342900" indent="-342900">
                        <a:buFont typeface="Wingdings" panose="05000000000000000000" pitchFamily="2" charset="2"/>
                        <a:buChar char="ü"/>
                      </a:pPr>
                      <a:r>
                        <a:rPr lang="en-US" sz="2400" baseline="0" dirty="0"/>
                        <a:t>7 days purchase order issued. Important:  No work to commence without a purchase order</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fld id="{8BD755E7-5809-4A0A-B4E2-9B78D5C14FF6}" type="slidenum">
              <a:rPr lang="en-US" smtClean="0"/>
              <a:pPr/>
              <a:t>21</a:t>
            </a:fld>
            <a:endParaRPr lang="en-US" dirty="0"/>
          </a:p>
        </p:txBody>
      </p:sp>
    </p:spTree>
    <p:extLst>
      <p:ext uri="{BB962C8B-B14F-4D97-AF65-F5344CB8AC3E}">
        <p14:creationId xmlns:p14="http://schemas.microsoft.com/office/powerpoint/2010/main" val="25783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RFQ</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pPr marL="0" indent="0">
              <a:lnSpc>
                <a:spcPct val="100000"/>
              </a:lnSpc>
              <a:buNone/>
            </a:pPr>
            <a:r>
              <a:rPr lang="en-US" sz="2400" b="1" dirty="0"/>
              <a:t>Specifications</a:t>
            </a:r>
            <a:r>
              <a:rPr lang="en-US" sz="2400" dirty="0"/>
              <a:t> – specific as to performance / design.  Failure to adhere to all specifications results in bid being rejected.</a:t>
            </a:r>
          </a:p>
          <a:p>
            <a:pPr marL="0" indent="0">
              <a:lnSpc>
                <a:spcPct val="100000"/>
              </a:lnSpc>
              <a:buNone/>
            </a:pPr>
            <a:endParaRPr lang="en-US" sz="1400" dirty="0"/>
          </a:p>
          <a:p>
            <a:pPr marL="0" indent="0">
              <a:lnSpc>
                <a:spcPct val="100000"/>
              </a:lnSpc>
              <a:buNone/>
            </a:pPr>
            <a:r>
              <a:rPr lang="en-US" sz="2400" b="1" dirty="0"/>
              <a:t>Bid Opening </a:t>
            </a:r>
            <a:r>
              <a:rPr lang="en-US" sz="2400" dirty="0"/>
              <a:t>– public, all data available to other bidders</a:t>
            </a:r>
          </a:p>
          <a:p>
            <a:pPr marL="0" indent="0">
              <a:lnSpc>
                <a:spcPct val="100000"/>
              </a:lnSpc>
              <a:buNone/>
            </a:pPr>
            <a:endParaRPr lang="en-US" sz="1400" dirty="0"/>
          </a:p>
          <a:p>
            <a:pPr marL="0" indent="0">
              <a:lnSpc>
                <a:spcPct val="100000"/>
              </a:lnSpc>
              <a:buNone/>
            </a:pPr>
            <a:r>
              <a:rPr lang="en-US" sz="2400" b="1" dirty="0"/>
              <a:t>Evaluation</a:t>
            </a:r>
            <a:r>
              <a:rPr lang="en-US" sz="2400" dirty="0"/>
              <a:t> – based exclusively on technical specifications</a:t>
            </a:r>
          </a:p>
          <a:p>
            <a:pPr marL="0" indent="0">
              <a:lnSpc>
                <a:spcPct val="100000"/>
              </a:lnSpc>
              <a:buNone/>
            </a:pPr>
            <a:endParaRPr lang="en-US" sz="1400" dirty="0"/>
          </a:p>
          <a:p>
            <a:pPr marL="0" indent="0">
              <a:lnSpc>
                <a:spcPct val="100000"/>
              </a:lnSpc>
              <a:buNone/>
            </a:pPr>
            <a:r>
              <a:rPr lang="en-US" sz="2400" b="1" dirty="0"/>
              <a:t>Discussion</a:t>
            </a:r>
            <a:r>
              <a:rPr lang="en-US" sz="2400" dirty="0"/>
              <a:t> – yes or no on meeting specification</a:t>
            </a:r>
          </a:p>
          <a:p>
            <a:pPr marL="0" indent="0">
              <a:lnSpc>
                <a:spcPct val="100000"/>
              </a:lnSpc>
              <a:buNone/>
            </a:pPr>
            <a:endParaRPr lang="en-US" sz="1400" dirty="0"/>
          </a:p>
          <a:p>
            <a:pPr marL="0" indent="0">
              <a:lnSpc>
                <a:spcPct val="100000"/>
              </a:lnSpc>
              <a:buNone/>
            </a:pPr>
            <a:r>
              <a:rPr lang="en-US" sz="2400" b="1" dirty="0"/>
              <a:t>Changes </a:t>
            </a:r>
            <a:r>
              <a:rPr lang="en-US" sz="2400" dirty="0"/>
              <a:t>– none; no discussions</a:t>
            </a:r>
          </a:p>
          <a:p>
            <a:pPr marL="0" indent="0">
              <a:lnSpc>
                <a:spcPct val="100000"/>
              </a:lnSpc>
              <a:buNone/>
            </a:pPr>
            <a:endParaRPr lang="en-US" sz="1400" dirty="0"/>
          </a:p>
          <a:p>
            <a:pPr marL="0" indent="0">
              <a:lnSpc>
                <a:spcPct val="100000"/>
              </a:lnSpc>
              <a:buNone/>
            </a:pPr>
            <a:r>
              <a:rPr lang="en-US" sz="2400" b="1" dirty="0"/>
              <a:t>Award </a:t>
            </a:r>
            <a:r>
              <a:rPr lang="en-US" sz="2400" dirty="0"/>
              <a:t>– lowest responsive &amp; responsible offer</a:t>
            </a:r>
          </a:p>
          <a:p>
            <a:pPr marL="0" indent="0">
              <a:buNone/>
            </a:pPr>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22</a:t>
            </a:fld>
            <a:endParaRPr lang="en-US" dirty="0"/>
          </a:p>
        </p:txBody>
      </p:sp>
    </p:spTree>
    <p:extLst>
      <p:ext uri="{BB962C8B-B14F-4D97-AF65-F5344CB8AC3E}">
        <p14:creationId xmlns:p14="http://schemas.microsoft.com/office/powerpoint/2010/main" val="2991612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Public Procurement Concepts: </a:t>
            </a:r>
            <a:r>
              <a:rPr lang="en-US" sz="3400" b="1" u="sng" dirty="0">
                <a:solidFill>
                  <a:schemeClr val="accent5">
                    <a:lumMod val="50000"/>
                  </a:schemeClr>
                </a:solidFill>
              </a:rPr>
              <a:t>Responsive</a:t>
            </a:r>
            <a:endParaRPr lang="en-US" sz="3400" u="sng"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endParaRPr lang="en-US" sz="2400" b="1" dirty="0"/>
          </a:p>
          <a:p>
            <a:r>
              <a:rPr lang="en-US" sz="2800" dirty="0"/>
              <a:t>A proposal (bid) which conforms in all material respects to the solicitation.</a:t>
            </a:r>
          </a:p>
          <a:p>
            <a:endParaRPr lang="en-US" sz="2800" dirty="0"/>
          </a:p>
          <a:p>
            <a:r>
              <a:rPr lang="en-US" sz="2800" dirty="0"/>
              <a:t>Determination takes place at the time of offer evaluation.</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23</a:t>
            </a:fld>
            <a:endParaRPr lang="en-US" dirty="0"/>
          </a:p>
        </p:txBody>
      </p:sp>
    </p:spTree>
    <p:extLst>
      <p:ext uri="{BB962C8B-B14F-4D97-AF65-F5344CB8AC3E}">
        <p14:creationId xmlns:p14="http://schemas.microsoft.com/office/powerpoint/2010/main" val="639041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Public Procurement Concepts: </a:t>
            </a:r>
            <a:r>
              <a:rPr lang="en-US" sz="3400" b="1" u="sng" dirty="0">
                <a:solidFill>
                  <a:schemeClr val="accent5">
                    <a:lumMod val="50000"/>
                  </a:schemeClr>
                </a:solidFill>
              </a:rPr>
              <a:t>Responsibility</a:t>
            </a:r>
            <a:endParaRPr lang="en-US" sz="3400" u="sng"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pPr marL="0" indent="0">
              <a:buNone/>
            </a:pPr>
            <a:r>
              <a:rPr lang="en-US" sz="2700" dirty="0"/>
              <a:t>Offeror has the capability, in all material respects, to perform the contract. </a:t>
            </a:r>
          </a:p>
          <a:p>
            <a:pPr marL="0" indent="0">
              <a:buNone/>
            </a:pPr>
            <a:endParaRPr lang="en-US" sz="2700" dirty="0"/>
          </a:p>
          <a:p>
            <a:pPr marL="0" indent="0">
              <a:buNone/>
            </a:pPr>
            <a:r>
              <a:rPr lang="en-US" sz="2700" dirty="0"/>
              <a:t>Capability includes:</a:t>
            </a:r>
          </a:p>
          <a:p>
            <a:pPr lvl="1"/>
            <a:r>
              <a:rPr lang="en-US" sz="2700" dirty="0"/>
              <a:t>Experience</a:t>
            </a:r>
          </a:p>
          <a:p>
            <a:pPr lvl="1"/>
            <a:r>
              <a:rPr lang="en-US" sz="2700" dirty="0"/>
              <a:t>Integrity</a:t>
            </a:r>
          </a:p>
          <a:p>
            <a:pPr lvl="1"/>
            <a:r>
              <a:rPr lang="en-US" sz="2700" dirty="0"/>
              <a:t>Reliability</a:t>
            </a:r>
          </a:p>
          <a:p>
            <a:pPr lvl="1"/>
            <a:r>
              <a:rPr lang="en-US" sz="2700" dirty="0"/>
              <a:t>Capacity</a:t>
            </a:r>
          </a:p>
          <a:p>
            <a:pPr lvl="1"/>
            <a:r>
              <a:rPr lang="en-US" sz="2700" dirty="0"/>
              <a:t>Facilities</a:t>
            </a:r>
          </a:p>
          <a:p>
            <a:pPr lvl="1"/>
            <a:r>
              <a:rPr lang="en-US" sz="2700" dirty="0"/>
              <a:t>Equipment</a:t>
            </a:r>
          </a:p>
          <a:p>
            <a:pPr lvl="1"/>
            <a:r>
              <a:rPr lang="en-US" sz="2700" dirty="0"/>
              <a:t>Financial resources &amp; management capability</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24</a:t>
            </a:fld>
            <a:endParaRPr lang="en-US" dirty="0"/>
          </a:p>
        </p:txBody>
      </p:sp>
    </p:spTree>
    <p:extLst>
      <p:ext uri="{BB962C8B-B14F-4D97-AF65-F5344CB8AC3E}">
        <p14:creationId xmlns:p14="http://schemas.microsoft.com/office/powerpoint/2010/main" val="116480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Working with the Division of Purchases: </a:t>
            </a:r>
            <a:br>
              <a:rPr lang="en-US" sz="3400" b="1" dirty="0">
                <a:solidFill>
                  <a:schemeClr val="accent5">
                    <a:lumMod val="50000"/>
                  </a:schemeClr>
                </a:solidFill>
              </a:rPr>
            </a:br>
            <a:r>
              <a:rPr lang="en-US" sz="3400" b="1" dirty="0">
                <a:solidFill>
                  <a:schemeClr val="accent5">
                    <a:lumMod val="50000"/>
                  </a:schemeClr>
                </a:solidFill>
              </a:rPr>
              <a:t>Market Research Options</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pPr marL="0" indent="0">
              <a:buNone/>
            </a:pPr>
            <a:r>
              <a:rPr lang="en-US" sz="2000" i="1" dirty="0"/>
              <a:t>The RFI is used to gain expertise from industry leaders:</a:t>
            </a: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318877366"/>
              </p:ext>
            </p:extLst>
          </p:nvPr>
        </p:nvGraphicFramePr>
        <p:xfrm>
          <a:off x="838200" y="2165833"/>
          <a:ext cx="10833176" cy="3901440"/>
        </p:xfrm>
        <a:graphic>
          <a:graphicData uri="http://schemas.openxmlformats.org/drawingml/2006/table">
            <a:tbl>
              <a:tblPr firstRow="1" bandRow="1">
                <a:tableStyleId>{2D5ABB26-0587-4C30-8999-92F81FD0307C}</a:tableStyleId>
              </a:tblPr>
              <a:tblGrid>
                <a:gridCol w="1776929">
                  <a:extLst>
                    <a:ext uri="{9D8B030D-6E8A-4147-A177-3AD203B41FA5}">
                      <a16:colId xmlns:a16="http://schemas.microsoft.com/office/drawing/2014/main" val="20000"/>
                    </a:ext>
                  </a:extLst>
                </a:gridCol>
                <a:gridCol w="3502324">
                  <a:extLst>
                    <a:ext uri="{9D8B030D-6E8A-4147-A177-3AD203B41FA5}">
                      <a16:colId xmlns:a16="http://schemas.microsoft.com/office/drawing/2014/main" val="20001"/>
                    </a:ext>
                  </a:extLst>
                </a:gridCol>
                <a:gridCol w="2845629">
                  <a:extLst>
                    <a:ext uri="{9D8B030D-6E8A-4147-A177-3AD203B41FA5}">
                      <a16:colId xmlns:a16="http://schemas.microsoft.com/office/drawing/2014/main" val="20002"/>
                    </a:ext>
                  </a:extLst>
                </a:gridCol>
                <a:gridCol w="2708294">
                  <a:extLst>
                    <a:ext uri="{9D8B030D-6E8A-4147-A177-3AD203B41FA5}">
                      <a16:colId xmlns:a16="http://schemas.microsoft.com/office/drawing/2014/main" val="20003"/>
                    </a:ext>
                  </a:extLst>
                </a:gridCol>
              </a:tblGrid>
              <a:tr h="315880">
                <a:tc>
                  <a:txBody>
                    <a:bodyPr/>
                    <a:lstStyle/>
                    <a:p>
                      <a:pPr algn="l"/>
                      <a:r>
                        <a:rPr lang="en-US" sz="2800" b="1" dirty="0"/>
                        <a:t>Option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2800" b="1" dirty="0"/>
                        <a:t>Description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2800" b="1" dirty="0"/>
                        <a:t>Application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2800" b="1" dirty="0"/>
                        <a:t>Timing</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383455">
                <a:tc>
                  <a:txBody>
                    <a:bodyPr/>
                    <a:lstStyle/>
                    <a:p>
                      <a:r>
                        <a:rPr lang="en-US" sz="2400" b="1" baseline="0" dirty="0"/>
                        <a:t>RFI:</a:t>
                      </a:r>
                      <a:endParaRPr lang="en-US" sz="2400" baseline="0" dirty="0"/>
                    </a:p>
                    <a:p>
                      <a:r>
                        <a:rPr lang="en-US" sz="2400" baseline="0" dirty="0"/>
                        <a:t>No award</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tabLst/>
                      </a:pPr>
                      <a:r>
                        <a:rPr lang="en-US" sz="2000" dirty="0"/>
                        <a:t>Collects written information about the capabilities of the market</a:t>
                      </a:r>
                    </a:p>
                    <a:p>
                      <a:pPr marL="0" indent="0">
                        <a:buFont typeface="Arial" panose="020B0604020202020204" pitchFamily="34" charset="0"/>
                        <a:buNone/>
                        <a:tabLst/>
                      </a:pPr>
                      <a:endParaRPr lang="en-US" sz="2000" dirty="0"/>
                    </a:p>
                    <a:p>
                      <a:pPr marL="0" indent="0">
                        <a:buFont typeface="Arial" panose="020B0604020202020204" pitchFamily="34" charset="0"/>
                        <a:buNone/>
                        <a:tabLst/>
                      </a:pPr>
                      <a:r>
                        <a:rPr lang="en-US" sz="2000" dirty="0"/>
                        <a:t>Interview/demo</a:t>
                      </a:r>
                      <a:r>
                        <a:rPr lang="en-US" sz="2000" baseline="0" dirty="0"/>
                        <a:t> is an additional option available </a:t>
                      </a:r>
                      <a:endParaRPr lang="en-US" sz="2000" dirty="0"/>
                    </a:p>
                    <a:p>
                      <a:pPr marL="0" indent="0">
                        <a:buFont typeface="Arial" panose="020B0604020202020204" pitchFamily="34" charset="0"/>
                        <a:buNone/>
                        <a:tabLst/>
                      </a:pPr>
                      <a:endParaRPr lang="en-US" sz="2000" dirty="0"/>
                    </a:p>
                    <a:p>
                      <a:pPr marL="0" indent="0">
                        <a:buFont typeface="Arial" panose="020B0604020202020204" pitchFamily="34" charset="0"/>
                        <a:buNone/>
                        <a:tabLst/>
                      </a:pPr>
                      <a:r>
                        <a:rPr lang="en-US" sz="2000" dirty="0"/>
                        <a:t>Information</a:t>
                      </a:r>
                      <a:r>
                        <a:rPr lang="en-US" sz="2000" baseline="0" dirty="0"/>
                        <a:t> used to develop robust, on-target RFP scope of work</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2000" dirty="0"/>
                        <a:t>When agency wants</a:t>
                      </a:r>
                      <a:r>
                        <a:rPr lang="en-US" sz="2000" baseline="0" dirty="0"/>
                        <a:t> additional information on available services and providers before designing RFP</a:t>
                      </a:r>
                    </a:p>
                    <a:p>
                      <a:pPr marL="0" indent="0">
                        <a:buFont typeface="Arial" panose="020B0604020202020204" pitchFamily="34" charset="0"/>
                        <a:buNone/>
                      </a:pPr>
                      <a:endParaRPr lang="en-US" sz="2000" baseline="0" dirty="0"/>
                    </a:p>
                    <a:p>
                      <a:pPr marL="0" indent="0">
                        <a:buFont typeface="Arial" panose="020B0604020202020204" pitchFamily="34" charset="0"/>
                        <a:buNone/>
                      </a:pPr>
                      <a:r>
                        <a:rPr lang="en-US" sz="2000" baseline="0" dirty="0"/>
                        <a:t>Way to signal vendor interest in service area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ü"/>
                      </a:pPr>
                      <a:r>
                        <a:rPr lang="en-US" sz="2400" baseline="0" dirty="0"/>
                        <a:t>Posted for 28 days</a:t>
                      </a:r>
                    </a:p>
                    <a:p>
                      <a:pPr marL="285750" indent="-285750">
                        <a:buFont typeface="Wingdings" panose="05000000000000000000" pitchFamily="2" charset="2"/>
                        <a:buChar char="ü"/>
                      </a:pPr>
                      <a:r>
                        <a:rPr lang="en-US" sz="2400" baseline="0" dirty="0"/>
                        <a:t>1-2 month review</a:t>
                      </a:r>
                    </a:p>
                    <a:p>
                      <a:pPr marL="285750" indent="-285750">
                        <a:buFont typeface="Wingdings" panose="05000000000000000000" pitchFamily="2" charset="2"/>
                        <a:buChar char="ü"/>
                      </a:pPr>
                      <a:r>
                        <a:rPr lang="en-US" sz="2400" baseline="0" dirty="0"/>
                        <a:t>Allow adequate time to develop RFP that incorporates discoveries from RFI</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Slide Number Placeholder 5"/>
          <p:cNvSpPr>
            <a:spLocks noGrp="1"/>
          </p:cNvSpPr>
          <p:nvPr>
            <p:ph type="sldNum" sz="quarter" idx="12"/>
          </p:nvPr>
        </p:nvSpPr>
        <p:spPr/>
        <p:txBody>
          <a:bodyPr/>
          <a:lstStyle/>
          <a:p>
            <a:fld id="{8BD755E7-5809-4A0A-B4E2-9B78D5C14FF6}" type="slidenum">
              <a:rPr lang="en-US" smtClean="0"/>
              <a:pPr/>
              <a:t>25</a:t>
            </a:fld>
            <a:endParaRPr lang="en-US" dirty="0"/>
          </a:p>
        </p:txBody>
      </p:sp>
    </p:spTree>
    <p:extLst>
      <p:ext uri="{BB962C8B-B14F-4D97-AF65-F5344CB8AC3E}">
        <p14:creationId xmlns:p14="http://schemas.microsoft.com/office/powerpoint/2010/main" val="3305681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946948684"/>
              </p:ext>
            </p:extLst>
          </p:nvPr>
        </p:nvGraphicFramePr>
        <p:xfrm>
          <a:off x="1739455" y="122400"/>
          <a:ext cx="8833577" cy="4550214"/>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descr="hsri_graphic.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0943" y="122400"/>
            <a:ext cx="1792941" cy="502409"/>
          </a:xfrm>
          <a:prstGeom prst="rect">
            <a:avLst/>
          </a:prstGeom>
        </p:spPr>
      </p:pic>
      <p:cxnSp>
        <p:nvCxnSpPr>
          <p:cNvPr id="11" name="Straight Connector 10"/>
          <p:cNvCxnSpPr/>
          <p:nvPr/>
        </p:nvCxnSpPr>
        <p:spPr>
          <a:xfrm>
            <a:off x="1739455" y="681508"/>
            <a:ext cx="870442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735229" y="1031960"/>
            <a:ext cx="0" cy="3118562"/>
          </a:xfrm>
          <a:prstGeom prst="line">
            <a:avLst/>
          </a:prstGeom>
          <a:ln>
            <a:solidFill>
              <a:srgbClr val="7F7F7F"/>
            </a:solidFill>
            <a:prstDash val="dot"/>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610111" y="1070960"/>
            <a:ext cx="0" cy="3118562"/>
          </a:xfrm>
          <a:prstGeom prst="line">
            <a:avLst/>
          </a:prstGeom>
          <a:ln>
            <a:solidFill>
              <a:srgbClr val="7F7F7F"/>
            </a:solidFill>
            <a:prstDash val="dot"/>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01208" y="940457"/>
            <a:ext cx="1814344" cy="461665"/>
          </a:xfrm>
          <a:prstGeom prst="rect">
            <a:avLst/>
          </a:prstGeom>
          <a:noFill/>
        </p:spPr>
        <p:txBody>
          <a:bodyPr wrap="square" rtlCol="0">
            <a:spAutoFit/>
          </a:bodyPr>
          <a:lstStyle/>
          <a:p>
            <a:r>
              <a:rPr lang="en-US" sz="1200" b="1" dirty="0"/>
              <a:t>Start of Open Enrollment</a:t>
            </a:r>
          </a:p>
          <a:p>
            <a:r>
              <a:rPr lang="en-US" sz="1200" b="1" dirty="0"/>
              <a:t>11-1-15</a:t>
            </a:r>
          </a:p>
        </p:txBody>
      </p:sp>
      <p:sp>
        <p:nvSpPr>
          <p:cNvPr id="19" name="TextBox 18"/>
          <p:cNvSpPr txBox="1"/>
          <p:nvPr/>
        </p:nvSpPr>
        <p:spPr>
          <a:xfrm>
            <a:off x="7587431" y="984435"/>
            <a:ext cx="1394776" cy="461665"/>
          </a:xfrm>
          <a:prstGeom prst="rect">
            <a:avLst/>
          </a:prstGeom>
          <a:noFill/>
        </p:spPr>
        <p:txBody>
          <a:bodyPr wrap="square" rtlCol="0">
            <a:spAutoFit/>
          </a:bodyPr>
          <a:lstStyle/>
          <a:p>
            <a:r>
              <a:rPr lang="en-US" sz="1200" b="1" dirty="0"/>
              <a:t>Transition to AHS</a:t>
            </a:r>
          </a:p>
          <a:p>
            <a:r>
              <a:rPr lang="en-US" sz="1200" b="1" dirty="0"/>
              <a:t>4-1-16</a:t>
            </a:r>
          </a:p>
        </p:txBody>
      </p:sp>
      <p:pic>
        <p:nvPicPr>
          <p:cNvPr id="3" name="Picture 2"/>
          <p:cNvPicPr>
            <a:picLocks noChangeAspect="1"/>
          </p:cNvPicPr>
          <p:nvPr/>
        </p:nvPicPr>
        <p:blipFill>
          <a:blip r:embed="rId6"/>
          <a:stretch>
            <a:fillRect/>
          </a:stretch>
        </p:blipFill>
        <p:spPr>
          <a:xfrm>
            <a:off x="1713797" y="4823073"/>
            <a:ext cx="8226148" cy="1727200"/>
          </a:xfrm>
          <a:prstGeom prst="rect">
            <a:avLst/>
          </a:prstGeom>
        </p:spPr>
      </p:pic>
      <p:graphicFrame>
        <p:nvGraphicFramePr>
          <p:cNvPr id="10" name="Chart 9"/>
          <p:cNvGraphicFramePr>
            <a:graphicFrameLocks/>
          </p:cNvGraphicFramePr>
          <p:nvPr>
            <p:extLst/>
          </p:nvPr>
        </p:nvGraphicFramePr>
        <p:xfrm>
          <a:off x="1739455" y="1996630"/>
          <a:ext cx="8833577" cy="4550214"/>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Box 3"/>
          <p:cNvSpPr txBox="1"/>
          <p:nvPr/>
        </p:nvSpPr>
        <p:spPr>
          <a:xfrm>
            <a:off x="4243223" y="442687"/>
            <a:ext cx="4370849" cy="430887"/>
          </a:xfrm>
          <a:prstGeom prst="rect">
            <a:avLst/>
          </a:prstGeom>
          <a:solidFill>
            <a:schemeClr val="accent3">
              <a:lumMod val="20000"/>
              <a:lumOff val="80000"/>
            </a:schemeClr>
          </a:solidFill>
          <a:ln w="38100">
            <a:solidFill>
              <a:schemeClr val="accent3">
                <a:lumMod val="75000"/>
              </a:schemeClr>
            </a:solidFill>
          </a:ln>
        </p:spPr>
        <p:txBody>
          <a:bodyPr wrap="square" rtlCol="0">
            <a:spAutoFit/>
          </a:bodyPr>
          <a:lstStyle/>
          <a:p>
            <a:r>
              <a:rPr lang="en-US" sz="1100" dirty="0"/>
              <a:t>http://</a:t>
            </a:r>
            <a:r>
              <a:rPr lang="en-US" sz="1100" dirty="0">
                <a:hlinkClick r:id="rId8"/>
              </a:rPr>
              <a:t>www.purchasing.ri.gov/bidding/BidDocuments.aspx?BidNumber=7549521&amp;Isridot=False&amp;Status=Canceled</a:t>
            </a:r>
            <a:endParaRPr lang="en-US" sz="1100" dirty="0"/>
          </a:p>
        </p:txBody>
      </p:sp>
      <p:sp>
        <p:nvSpPr>
          <p:cNvPr id="6" name="Slide Number Placeholder 5"/>
          <p:cNvSpPr>
            <a:spLocks noGrp="1"/>
          </p:cNvSpPr>
          <p:nvPr>
            <p:ph type="sldNum" sz="quarter" idx="12"/>
          </p:nvPr>
        </p:nvSpPr>
        <p:spPr/>
        <p:txBody>
          <a:bodyPr/>
          <a:lstStyle/>
          <a:p>
            <a:fld id="{8BD755E7-5809-4A0A-B4E2-9B78D5C14FF6}" type="slidenum">
              <a:rPr lang="en-US" smtClean="0"/>
              <a:t>26</a:t>
            </a:fld>
            <a:endParaRPr lang="en-US" dirty="0"/>
          </a:p>
        </p:txBody>
      </p:sp>
    </p:spTree>
    <p:extLst>
      <p:ext uri="{BB962C8B-B14F-4D97-AF65-F5344CB8AC3E}">
        <p14:creationId xmlns:p14="http://schemas.microsoft.com/office/powerpoint/2010/main" val="33979488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3" name="push.wav"/>
          </p:stSnd>
        </p:sndAc>
      </p:transition>
    </mc:Choice>
    <mc:Fallback xmlns="">
      <p:transition spd="slow">
        <p:fade/>
        <p:sndAc>
          <p:stSnd>
            <p:snd r:embed="rId9" name="push.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2212619" y="4577425"/>
            <a:ext cx="6282690" cy="2259925"/>
          </a:xfrm>
          <a:prstGeom prst="rightArrow">
            <a:avLst/>
          </a:prstGeom>
          <a:solidFill>
            <a:schemeClr val="accent3">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lstStyle/>
          <a:p>
            <a:r>
              <a:rPr lang="en-US" sz="3400" b="1" dirty="0">
                <a:solidFill>
                  <a:schemeClr val="accent5">
                    <a:lumMod val="50000"/>
                  </a:schemeClr>
                </a:solidFill>
              </a:rPr>
              <a:t>Sole Source Awards 37-2-21(a)</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pPr marL="0" indent="0">
              <a:buNone/>
            </a:pPr>
            <a:r>
              <a:rPr lang="en-US" sz="2400" b="1" dirty="0"/>
              <a:t>What is a Sole Source?</a:t>
            </a:r>
          </a:p>
          <a:p>
            <a:pPr marL="0" indent="0">
              <a:buNone/>
            </a:pPr>
            <a:r>
              <a:rPr lang="en-US" sz="2400" dirty="0"/>
              <a:t>A sole source procurement is a procurement where only one source is practicably available for the goods or services required.</a:t>
            </a:r>
          </a:p>
          <a:p>
            <a:endParaRPr lang="en-US" sz="1050" b="1" dirty="0"/>
          </a:p>
          <a:p>
            <a:pPr marL="0" indent="0">
              <a:buNone/>
            </a:pPr>
            <a:r>
              <a:rPr lang="en-US" sz="2400" b="1" dirty="0"/>
              <a:t>What is a Single Source?</a:t>
            </a:r>
          </a:p>
          <a:p>
            <a:pPr marL="0" indent="0">
              <a:buNone/>
            </a:pPr>
            <a:r>
              <a:rPr lang="en-US" sz="2400" dirty="0"/>
              <a:t>A single source procurement is one in which two or more vendors can supply the commodity, technology and/or perform the services required by an agency, but the State agency selects one vendor over the others for reasons such as expertise, availability, critical need or previous experience with similar contracts.</a:t>
            </a:r>
          </a:p>
          <a:p>
            <a:endParaRPr lang="en-US" dirty="0"/>
          </a:p>
        </p:txBody>
      </p:sp>
      <p:grpSp>
        <p:nvGrpSpPr>
          <p:cNvPr id="10" name="Group 9"/>
          <p:cNvGrpSpPr/>
          <p:nvPr/>
        </p:nvGrpSpPr>
        <p:grpSpPr>
          <a:xfrm>
            <a:off x="1578290" y="5246465"/>
            <a:ext cx="2422892" cy="903970"/>
            <a:chOff x="-79975" y="669040"/>
            <a:chExt cx="2422892" cy="903970"/>
          </a:xfrm>
          <a:solidFill>
            <a:schemeClr val="accent1">
              <a:lumMod val="20000"/>
              <a:lumOff val="80000"/>
            </a:schemeClr>
          </a:solidFill>
        </p:grpSpPr>
        <p:sp>
          <p:nvSpPr>
            <p:cNvPr id="17" name="Rounded Rectangle 16"/>
            <p:cNvSpPr/>
            <p:nvPr/>
          </p:nvSpPr>
          <p:spPr>
            <a:xfrm>
              <a:off x="-79975" y="669040"/>
              <a:ext cx="2379106" cy="90397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5"/>
            <p:cNvSpPr/>
            <p:nvPr/>
          </p:nvSpPr>
          <p:spPr>
            <a:xfrm>
              <a:off x="52067" y="722105"/>
              <a:ext cx="2290850" cy="8157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What do I need to submit with a Sole Source or a Single Source?</a:t>
              </a:r>
            </a:p>
          </p:txBody>
        </p:sp>
      </p:grpSp>
      <p:grpSp>
        <p:nvGrpSpPr>
          <p:cNvPr id="11" name="Group 10"/>
          <p:cNvGrpSpPr/>
          <p:nvPr/>
        </p:nvGrpSpPr>
        <p:grpSpPr>
          <a:xfrm>
            <a:off x="4164411" y="5255402"/>
            <a:ext cx="2379106" cy="903970"/>
            <a:chOff x="2506146" y="677977"/>
            <a:chExt cx="2379106" cy="903970"/>
          </a:xfrm>
          <a:solidFill>
            <a:schemeClr val="accent1">
              <a:lumMod val="40000"/>
              <a:lumOff val="60000"/>
            </a:schemeClr>
          </a:solidFill>
        </p:grpSpPr>
        <p:sp>
          <p:nvSpPr>
            <p:cNvPr id="15" name="Rounded Rectangle 14"/>
            <p:cNvSpPr/>
            <p:nvPr/>
          </p:nvSpPr>
          <p:spPr>
            <a:xfrm>
              <a:off x="2506146" y="677977"/>
              <a:ext cx="2379106" cy="90397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7"/>
            <p:cNvSpPr/>
            <p:nvPr/>
          </p:nvSpPr>
          <p:spPr>
            <a:xfrm>
              <a:off x="2550274" y="722105"/>
              <a:ext cx="2290850" cy="8157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Submit justification form with requisition</a:t>
              </a:r>
            </a:p>
            <a:p>
              <a:pPr lvl="0" algn="ctr" defTabSz="666750">
                <a:lnSpc>
                  <a:spcPct val="90000"/>
                </a:lnSpc>
                <a:spcBef>
                  <a:spcPct val="0"/>
                </a:spcBef>
                <a:spcAft>
                  <a:spcPct val="35000"/>
                </a:spcAft>
              </a:pPr>
              <a:r>
                <a:rPr lang="en-US" sz="1500" kern="1200" dirty="0">
                  <a:solidFill>
                    <a:schemeClr val="tx1"/>
                  </a:solidFill>
                  <a:hlinkClick r:id="rId2" tooltip="Get the Justification Form online at the &quot;ARC&quot;"/>
                </a:rPr>
                <a:t>Get it online at the “ARC”</a:t>
              </a:r>
              <a:endParaRPr lang="en-US" sz="1500" kern="1200" dirty="0">
                <a:solidFill>
                  <a:schemeClr val="tx1"/>
                </a:solidFill>
              </a:endParaRPr>
            </a:p>
          </p:txBody>
        </p:sp>
      </p:grpSp>
      <p:grpSp>
        <p:nvGrpSpPr>
          <p:cNvPr id="12" name="Group 11"/>
          <p:cNvGrpSpPr/>
          <p:nvPr/>
        </p:nvGrpSpPr>
        <p:grpSpPr>
          <a:xfrm>
            <a:off x="6662618" y="5255402"/>
            <a:ext cx="2379106" cy="903970"/>
            <a:chOff x="5004353" y="677977"/>
            <a:chExt cx="2379106" cy="903970"/>
          </a:xfrm>
        </p:grpSpPr>
        <p:sp>
          <p:nvSpPr>
            <p:cNvPr id="13" name="Rounded Rectangle 12"/>
            <p:cNvSpPr/>
            <p:nvPr/>
          </p:nvSpPr>
          <p:spPr>
            <a:xfrm>
              <a:off x="5004353" y="677977"/>
              <a:ext cx="2379106" cy="903970"/>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9"/>
            <p:cNvSpPr/>
            <p:nvPr/>
          </p:nvSpPr>
          <p:spPr>
            <a:xfrm>
              <a:off x="5048481" y="722105"/>
              <a:ext cx="2290850" cy="815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Detailed response for every justification question required</a:t>
              </a:r>
            </a:p>
          </p:txBody>
        </p:sp>
      </p:grpSp>
      <p:sp>
        <p:nvSpPr>
          <p:cNvPr id="6" name="Slide Number Placeholder 5"/>
          <p:cNvSpPr>
            <a:spLocks noGrp="1"/>
          </p:cNvSpPr>
          <p:nvPr>
            <p:ph type="sldNum" sz="quarter" idx="12"/>
          </p:nvPr>
        </p:nvSpPr>
        <p:spPr/>
        <p:txBody>
          <a:bodyPr/>
          <a:lstStyle/>
          <a:p>
            <a:fld id="{8BD755E7-5809-4A0A-B4E2-9B78D5C14FF6}" type="slidenum">
              <a:rPr lang="en-US" smtClean="0"/>
              <a:pPr/>
              <a:t>27</a:t>
            </a:fld>
            <a:endParaRPr lang="en-US" dirty="0"/>
          </a:p>
        </p:txBody>
      </p:sp>
    </p:spTree>
    <p:extLst>
      <p:ext uri="{BB962C8B-B14F-4D97-AF65-F5344CB8AC3E}">
        <p14:creationId xmlns:p14="http://schemas.microsoft.com/office/powerpoint/2010/main" val="2557495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Emergency Procurements 37-2-21 (b)</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r>
              <a:rPr lang="en-US" sz="2400" dirty="0"/>
              <a:t>Exists a threat to public health, </a:t>
            </a:r>
            <a:br>
              <a:rPr lang="en-US" sz="2400" dirty="0"/>
            </a:br>
            <a:r>
              <a:rPr lang="en-US" sz="2400" dirty="0"/>
              <a:t>welfare or safety</a:t>
            </a:r>
          </a:p>
          <a:p>
            <a:endParaRPr lang="en-US" sz="2400" dirty="0"/>
          </a:p>
          <a:p>
            <a:r>
              <a:rPr lang="en-US" sz="2400" dirty="0"/>
              <a:t>Written detailed description of the</a:t>
            </a:r>
            <a:br>
              <a:rPr lang="en-US" sz="2400" dirty="0"/>
            </a:br>
            <a:r>
              <a:rPr lang="en-US" sz="2400" dirty="0"/>
              <a:t>basis for the emergency required</a:t>
            </a:r>
          </a:p>
          <a:p>
            <a:endParaRPr lang="en-US" sz="2400" dirty="0"/>
          </a:p>
          <a:p>
            <a:r>
              <a:rPr lang="en-US" sz="2400" dirty="0"/>
              <a:t>Inadequate anticipation of need shall not be</a:t>
            </a:r>
            <a:br>
              <a:rPr lang="en-US" sz="2400" dirty="0"/>
            </a:br>
            <a:r>
              <a:rPr lang="en-US" sz="2400" dirty="0"/>
              <a:t>considered justification for “emergency” purchases</a:t>
            </a:r>
          </a:p>
          <a:p>
            <a:endParaRPr lang="en-US" sz="2400" dirty="0"/>
          </a:p>
          <a:p>
            <a:r>
              <a:rPr lang="en-US" sz="2400" dirty="0"/>
              <a:t>Repairs are limited to only those necessary to address the emergency situation.</a:t>
            </a:r>
          </a:p>
          <a:p>
            <a:endParaRPr lang="en-US" sz="2400" dirty="0"/>
          </a:p>
          <a:p>
            <a:r>
              <a:rPr lang="en-US" sz="2400" dirty="0"/>
              <a:t>Submit all vendor invoices and requisitions ASAP</a:t>
            </a:r>
          </a:p>
          <a:p>
            <a:endParaRPr lang="en-US" dirty="0"/>
          </a:p>
        </p:txBody>
      </p:sp>
      <p:grpSp>
        <p:nvGrpSpPr>
          <p:cNvPr id="9" name="Group 8"/>
          <p:cNvGrpSpPr/>
          <p:nvPr/>
        </p:nvGrpSpPr>
        <p:grpSpPr>
          <a:xfrm>
            <a:off x="8318338" y="502411"/>
            <a:ext cx="3327322" cy="3897061"/>
            <a:chOff x="4536196" y="3882170"/>
            <a:chExt cx="2057399" cy="2436615"/>
          </a:xfrm>
        </p:grpSpPr>
        <p:pic>
          <p:nvPicPr>
            <p:cNvPr id="10" name="Picture 9"/>
            <p:cNvPicPr>
              <a:picLocks noChangeAspect="1"/>
            </p:cNvPicPr>
            <p:nvPr/>
          </p:nvPicPr>
          <p:blipFill>
            <a:blip r:embed="rId2"/>
            <a:stretch>
              <a:fillRect/>
            </a:stretch>
          </p:blipFill>
          <p:spPr>
            <a:xfrm>
              <a:off x="4670307" y="3882170"/>
              <a:ext cx="1792414" cy="2436615"/>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536196" y="4945922"/>
              <a:ext cx="2057399" cy="519576"/>
            </a:xfrm>
            <a:prstGeom prst="rect">
              <a:avLst/>
            </a:prstGeom>
            <a:solidFill>
              <a:schemeClr val="bg2">
                <a:lumMod val="25000"/>
              </a:schemeClr>
            </a:solid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Emergency Procurements</a:t>
              </a:r>
            </a:p>
          </p:txBody>
        </p:sp>
      </p:grpSp>
      <p:sp>
        <p:nvSpPr>
          <p:cNvPr id="5" name="Slide Number Placeholder 4"/>
          <p:cNvSpPr>
            <a:spLocks noGrp="1"/>
          </p:cNvSpPr>
          <p:nvPr>
            <p:ph type="sldNum" sz="quarter" idx="12"/>
          </p:nvPr>
        </p:nvSpPr>
        <p:spPr/>
        <p:txBody>
          <a:bodyPr/>
          <a:lstStyle/>
          <a:p>
            <a:fld id="{8BD755E7-5809-4A0A-B4E2-9B78D5C14FF6}" type="slidenum">
              <a:rPr lang="en-US" smtClean="0"/>
              <a:pPr/>
              <a:t>28</a:t>
            </a:fld>
            <a:endParaRPr lang="en-US" dirty="0"/>
          </a:p>
        </p:txBody>
      </p:sp>
    </p:spTree>
    <p:extLst>
      <p:ext uri="{BB962C8B-B14F-4D97-AF65-F5344CB8AC3E}">
        <p14:creationId xmlns:p14="http://schemas.microsoft.com/office/powerpoint/2010/main" val="3139759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Delegated Purchase Authority for Agencies</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r>
              <a:rPr lang="en-US" sz="2300" dirty="0"/>
              <a:t>2.2.3.1 - Delegated purchase authority shall mean the transfer of purchasing authority from the Chief Purchasing Officer to another state official</a:t>
            </a:r>
          </a:p>
          <a:p>
            <a:pPr marL="0" indent="0">
              <a:buNone/>
            </a:pPr>
            <a:endParaRPr lang="en-US" sz="2300" dirty="0"/>
          </a:p>
          <a:p>
            <a:r>
              <a:rPr lang="en-US" sz="2300" dirty="0"/>
              <a:t>2.2.3.1.4.1 - Names and titles of individuals authorized by an agency director to commit funds on behalf of an agency</a:t>
            </a:r>
          </a:p>
          <a:p>
            <a:endParaRPr lang="en-US" sz="2300" dirty="0"/>
          </a:p>
          <a:p>
            <a:r>
              <a:rPr lang="en-US" sz="2300" dirty="0"/>
              <a:t>Delegated purchase authority </a:t>
            </a:r>
            <a:r>
              <a:rPr lang="en-US" sz="2300" b="1" dirty="0"/>
              <a:t>may be revoked </a:t>
            </a:r>
            <a:r>
              <a:rPr lang="en-US" sz="2300" dirty="0"/>
              <a:t>if at any time a user agency is deemed to be in violation of purchasing rules and regulations, policies and procedures</a:t>
            </a:r>
          </a:p>
          <a:p>
            <a:endParaRPr lang="en-US" sz="2300" dirty="0"/>
          </a:p>
          <a:p>
            <a:r>
              <a:rPr lang="en-US" sz="2300" dirty="0"/>
              <a:t>Purchase order, batch payment, - must be outlined in the request for delegated purchase authority</a:t>
            </a:r>
          </a:p>
          <a:p>
            <a:endParaRPr lang="en-US" sz="2300" dirty="0"/>
          </a:p>
          <a:p>
            <a:r>
              <a:rPr lang="en-US" sz="2300" dirty="0"/>
              <a:t>Subject to review by Bureau of Audits</a:t>
            </a:r>
          </a:p>
          <a:p>
            <a:endParaRPr lang="en-US" sz="2000"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29</a:t>
            </a:fld>
            <a:endParaRPr lang="en-US" dirty="0"/>
          </a:p>
        </p:txBody>
      </p:sp>
    </p:spTree>
    <p:extLst>
      <p:ext uri="{BB962C8B-B14F-4D97-AF65-F5344CB8AC3E}">
        <p14:creationId xmlns:p14="http://schemas.microsoft.com/office/powerpoint/2010/main" val="245108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838200" y="1700570"/>
            <a:ext cx="10515600" cy="45933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R.I. Gen. Laws §37-2-1, et. seq. “State Purchases Act”</a:t>
            </a:r>
          </a:p>
          <a:p>
            <a:r>
              <a:rPr lang="en-US" sz="2800" dirty="0"/>
              <a:t>Working with the Division of Purchases</a:t>
            </a:r>
          </a:p>
          <a:p>
            <a:r>
              <a:rPr lang="en-US" sz="2800" dirty="0"/>
              <a:t>Procurement Regulations and General Conditions of Purchase</a:t>
            </a:r>
          </a:p>
          <a:p>
            <a:r>
              <a:rPr lang="en-US" sz="2800" dirty="0"/>
              <a:t>Public procurement concepts</a:t>
            </a:r>
          </a:p>
          <a:p>
            <a:r>
              <a:rPr lang="en-US" sz="2800" dirty="0"/>
              <a:t>Determining the procurement method</a:t>
            </a:r>
          </a:p>
        </p:txBody>
      </p:sp>
      <p:sp>
        <p:nvSpPr>
          <p:cNvPr id="7" name="Title 1"/>
          <p:cNvSpPr txBox="1">
            <a:spLocks/>
          </p:cNvSpPr>
          <p:nvPr/>
        </p:nvSpPr>
        <p:spPr>
          <a:xfrm>
            <a:off x="838200" y="365126"/>
            <a:ext cx="10515600" cy="8499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400" b="1" dirty="0">
                <a:solidFill>
                  <a:schemeClr val="accent5">
                    <a:lumMod val="50000"/>
                  </a:schemeClr>
                </a:solidFill>
              </a:rPr>
              <a:t>Purchases Overview</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3</a:t>
            </a:fld>
            <a:endParaRPr lang="en-US" dirty="0"/>
          </a:p>
        </p:txBody>
      </p:sp>
    </p:spTree>
    <p:extLst>
      <p:ext uri="{BB962C8B-B14F-4D97-AF65-F5344CB8AC3E}">
        <p14:creationId xmlns:p14="http://schemas.microsoft.com/office/powerpoint/2010/main" val="1554111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Purchase Order / Contract Award </a:t>
            </a:r>
            <a:endParaRPr lang="en-US" sz="3400" dirty="0">
              <a:solidFill>
                <a:schemeClr val="accent5">
                  <a:lumMod val="50000"/>
                </a:schemeClr>
              </a:solidFill>
            </a:endParaRPr>
          </a:p>
        </p:txBody>
      </p:sp>
      <p:sp>
        <p:nvSpPr>
          <p:cNvPr id="5" name="Subtitle 5"/>
          <p:cNvSpPr txBox="1">
            <a:spLocks/>
          </p:cNvSpPr>
          <p:nvPr/>
        </p:nvSpPr>
        <p:spPr>
          <a:xfrm>
            <a:off x="11299115" y="20402"/>
            <a:ext cx="892885" cy="3052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i="1" dirty="0"/>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6"/>
            <a:ext cx="10515600" cy="5274393"/>
          </a:xfrm>
        </p:spPr>
        <p:txBody>
          <a:bodyPr/>
          <a:lstStyle/>
          <a:p>
            <a:r>
              <a:rPr lang="en-US" sz="2000" b="1" dirty="0"/>
              <a:t>Standard Purchase Order:</a:t>
            </a:r>
          </a:p>
          <a:p>
            <a:pPr>
              <a:buFontTx/>
              <a:buChar char="-"/>
            </a:pPr>
            <a:r>
              <a:rPr lang="en-US" sz="2000" dirty="0"/>
              <a:t>Total award $ specified</a:t>
            </a:r>
          </a:p>
          <a:p>
            <a:pPr>
              <a:buFontTx/>
              <a:buChar char="-"/>
            </a:pPr>
            <a:r>
              <a:rPr lang="en-US" sz="2000" dirty="0"/>
              <a:t>Funds encumbered  </a:t>
            </a:r>
          </a:p>
          <a:p>
            <a:r>
              <a:rPr lang="en-US" sz="2000" b="1" dirty="0"/>
              <a:t>Blanket Purchase Agreement:</a:t>
            </a:r>
          </a:p>
          <a:p>
            <a:pPr marL="0" indent="0">
              <a:buNone/>
            </a:pPr>
            <a:r>
              <a:rPr lang="en-US" sz="2000" dirty="0"/>
              <a:t>- Capped</a:t>
            </a:r>
          </a:p>
          <a:p>
            <a:pPr marL="0" indent="0">
              <a:buNone/>
            </a:pPr>
            <a:r>
              <a:rPr lang="en-US" sz="2000" dirty="0"/>
              <a:t>- Term stated</a:t>
            </a:r>
          </a:p>
          <a:p>
            <a:pPr marL="0" indent="0">
              <a:buNone/>
            </a:pPr>
            <a:r>
              <a:rPr lang="en-US" sz="2000" dirty="0"/>
              <a:t>- Lines established with unit price and unit of measure </a:t>
            </a:r>
          </a:p>
          <a:p>
            <a:pPr marL="0" indent="0">
              <a:buNone/>
            </a:pPr>
            <a:r>
              <a:rPr lang="en-US" sz="2000" dirty="0"/>
              <a:t>- Funds encumbered at release “Blanket Release”</a:t>
            </a:r>
          </a:p>
          <a:p>
            <a:r>
              <a:rPr lang="en-US" sz="2000" b="1" dirty="0"/>
              <a:t>Contract Purchase Agreement:</a:t>
            </a:r>
          </a:p>
          <a:p>
            <a:pPr marL="0" indent="0">
              <a:buNone/>
            </a:pPr>
            <a:r>
              <a:rPr lang="en-US" sz="2000" dirty="0"/>
              <a:t>- $ capped</a:t>
            </a:r>
          </a:p>
          <a:p>
            <a:pPr marL="0" indent="0">
              <a:buNone/>
            </a:pPr>
            <a:r>
              <a:rPr lang="en-US" sz="2000" dirty="0"/>
              <a:t>- Term stated</a:t>
            </a:r>
          </a:p>
          <a:p>
            <a:pPr marL="0" indent="0">
              <a:buNone/>
            </a:pPr>
            <a:r>
              <a:rPr lang="en-US" sz="2000" dirty="0"/>
              <a:t>- No lines in RIFANS on a contract purchase agreement</a:t>
            </a:r>
          </a:p>
          <a:p>
            <a:pPr marL="0" indent="0">
              <a:buNone/>
            </a:pPr>
            <a:r>
              <a:rPr lang="en-US" sz="2000" dirty="0"/>
              <a:t>- Funds encumbered at release (contract release identified as Standard Purchase Order in RIFANS with supplier site of “99”)</a:t>
            </a:r>
          </a:p>
          <a:p>
            <a:endParaRPr lang="en-US" dirty="0"/>
          </a:p>
        </p:txBody>
      </p:sp>
      <p:grpSp>
        <p:nvGrpSpPr>
          <p:cNvPr id="9" name="Group 8"/>
          <p:cNvGrpSpPr/>
          <p:nvPr/>
        </p:nvGrpSpPr>
        <p:grpSpPr>
          <a:xfrm>
            <a:off x="8726508" y="649808"/>
            <a:ext cx="2770077" cy="4229505"/>
            <a:chOff x="2597466" y="3915335"/>
            <a:chExt cx="1676400" cy="2373397"/>
          </a:xfrm>
        </p:grpSpPr>
        <p:pic>
          <p:nvPicPr>
            <p:cNvPr id="10" name="Picture 9"/>
            <p:cNvPicPr>
              <a:picLocks noChangeAspect="1"/>
            </p:cNvPicPr>
            <p:nvPr/>
          </p:nvPicPr>
          <p:blipFill>
            <a:blip r:embed="rId2"/>
            <a:stretch>
              <a:fillRect/>
            </a:stretch>
          </p:blipFill>
          <p:spPr>
            <a:xfrm>
              <a:off x="2597466" y="3915335"/>
              <a:ext cx="1676400" cy="2373397"/>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597466" y="4838329"/>
              <a:ext cx="1676400" cy="466316"/>
            </a:xfrm>
            <a:prstGeom prst="rect">
              <a:avLst/>
            </a:prstGeom>
            <a:solidFill>
              <a:schemeClr val="bg2">
                <a:lumMod val="25000"/>
              </a:schemeClr>
            </a:solid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Goods/Services Memo</a:t>
              </a:r>
            </a:p>
          </p:txBody>
        </p:sp>
      </p:grpSp>
      <p:sp>
        <p:nvSpPr>
          <p:cNvPr id="6" name="Slide Number Placeholder 5"/>
          <p:cNvSpPr>
            <a:spLocks noGrp="1"/>
          </p:cNvSpPr>
          <p:nvPr>
            <p:ph type="sldNum" sz="quarter" idx="12"/>
          </p:nvPr>
        </p:nvSpPr>
        <p:spPr/>
        <p:txBody>
          <a:bodyPr/>
          <a:lstStyle/>
          <a:p>
            <a:fld id="{8BD755E7-5809-4A0A-B4E2-9B78D5C14FF6}" type="slidenum">
              <a:rPr lang="en-US" smtClean="0"/>
              <a:pPr/>
              <a:t>30</a:t>
            </a:fld>
            <a:endParaRPr lang="en-US" dirty="0"/>
          </a:p>
        </p:txBody>
      </p:sp>
    </p:spTree>
    <p:extLst>
      <p:ext uri="{BB962C8B-B14F-4D97-AF65-F5344CB8AC3E}">
        <p14:creationId xmlns:p14="http://schemas.microsoft.com/office/powerpoint/2010/main" val="3527551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Change Orders Issued by DOA/ Purchases</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8096794" cy="4593356"/>
          </a:xfrm>
        </p:spPr>
        <p:txBody>
          <a:bodyPr/>
          <a:lstStyle/>
          <a:p>
            <a:pPr marL="0" indent="0">
              <a:buNone/>
            </a:pPr>
            <a:r>
              <a:rPr lang="en-US" sz="2400" dirty="0"/>
              <a:t>Procurement Regulation 8.7-Changes to Purchase Orders</a:t>
            </a:r>
          </a:p>
          <a:p>
            <a:r>
              <a:rPr lang="en-US" sz="2000" dirty="0"/>
              <a:t>8.7.1 All agreements and changes to scope of work, price, or other terms shall be incorporated into purchase orders via "change order" documents incorporating contract amendments.</a:t>
            </a:r>
          </a:p>
          <a:p>
            <a:r>
              <a:rPr lang="en-US" sz="2000" dirty="0"/>
              <a:t>8.7.2 Change Orders issued by the Office of Purchases shall be the only binding documents which may create a change in a purchase order.</a:t>
            </a:r>
          </a:p>
          <a:p>
            <a:r>
              <a:rPr lang="en-US" sz="2000" dirty="0"/>
              <a:t>8.7.3 Personnel shall not commit the state to technical/contractual changes to purchase orders without first securing all necessary approvals.</a:t>
            </a:r>
          </a:p>
          <a:p>
            <a:r>
              <a:rPr lang="en-US" sz="2000" dirty="0"/>
              <a:t>8.7.4 All discussions of potential changes (oral or written) may be disclaimed as not being binding on the supplier or the State until formally incorporated into the purchase order.</a:t>
            </a:r>
          </a:p>
          <a:p>
            <a:r>
              <a:rPr lang="en-US" sz="2000" dirty="0"/>
              <a:t>8.7.5 In general, change orders shall be issued by the Office of Purchases following receipt of quotations and discussions of price and delivery with the supplier. If circumstances preclude immediate issuance of a formal change order, interim direction to the supplier may be made via a letter of authorization signed by the Purchasing Agent.</a:t>
            </a:r>
          </a:p>
          <a:p>
            <a:endParaRPr lang="en-US" dirty="0"/>
          </a:p>
        </p:txBody>
      </p:sp>
      <p:grpSp>
        <p:nvGrpSpPr>
          <p:cNvPr id="9" name="Group 8"/>
          <p:cNvGrpSpPr/>
          <p:nvPr/>
        </p:nvGrpSpPr>
        <p:grpSpPr>
          <a:xfrm>
            <a:off x="8807181" y="79118"/>
            <a:ext cx="2540978" cy="3210524"/>
            <a:chOff x="458332" y="975039"/>
            <a:chExt cx="1760622" cy="2475595"/>
          </a:xfrm>
        </p:grpSpPr>
        <p:pic>
          <p:nvPicPr>
            <p:cNvPr id="10" name="Picture 9"/>
            <p:cNvPicPr>
              <a:picLocks noChangeAspect="1"/>
            </p:cNvPicPr>
            <p:nvPr/>
          </p:nvPicPr>
          <p:blipFill>
            <a:blip r:embed="rId2"/>
            <a:stretch>
              <a:fillRect/>
            </a:stretch>
          </p:blipFill>
          <p:spPr>
            <a:xfrm>
              <a:off x="458332" y="975039"/>
              <a:ext cx="1760622" cy="2475595"/>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58332" y="2027910"/>
              <a:ext cx="1760622" cy="284787"/>
            </a:xfrm>
            <a:prstGeom prst="rect">
              <a:avLst/>
            </a:prstGeom>
            <a:solidFill>
              <a:schemeClr val="bg2">
                <a:lumMod val="25000"/>
              </a:schemeClr>
            </a:solid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Procurement Regulations</a:t>
              </a:r>
            </a:p>
          </p:txBody>
        </p:sp>
      </p:grpSp>
      <p:pic>
        <p:nvPicPr>
          <p:cNvPr id="12" name="Picture 11"/>
          <p:cNvPicPr>
            <a:picLocks noChangeAspect="1"/>
          </p:cNvPicPr>
          <p:nvPr/>
        </p:nvPicPr>
        <p:blipFill>
          <a:blip r:embed="rId3"/>
          <a:stretch>
            <a:fillRect/>
          </a:stretch>
        </p:blipFill>
        <p:spPr>
          <a:xfrm>
            <a:off x="9668233" y="3358198"/>
            <a:ext cx="2445806" cy="3372126"/>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9668234" y="4573471"/>
            <a:ext cx="2445805" cy="941579"/>
          </a:xfrm>
          <a:prstGeom prst="rect">
            <a:avLst/>
          </a:prstGeom>
          <a:solidFill>
            <a:schemeClr val="bg2">
              <a:lumMod val="25000"/>
            </a:schemeClr>
          </a:solid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Director’s Procurement Memo Re: Change Orders</a:t>
            </a:r>
          </a:p>
        </p:txBody>
      </p:sp>
      <p:sp>
        <p:nvSpPr>
          <p:cNvPr id="5" name="Slide Number Placeholder 4"/>
          <p:cNvSpPr>
            <a:spLocks noGrp="1"/>
          </p:cNvSpPr>
          <p:nvPr>
            <p:ph type="sldNum" sz="quarter" idx="12"/>
          </p:nvPr>
        </p:nvSpPr>
        <p:spPr/>
        <p:txBody>
          <a:bodyPr/>
          <a:lstStyle/>
          <a:p>
            <a:fld id="{8BD755E7-5809-4A0A-B4E2-9B78D5C14FF6}" type="slidenum">
              <a:rPr lang="en-US" smtClean="0"/>
              <a:pPr/>
              <a:t>31</a:t>
            </a:fld>
            <a:endParaRPr lang="en-US" dirty="0"/>
          </a:p>
        </p:txBody>
      </p:sp>
    </p:spTree>
    <p:extLst>
      <p:ext uri="{BB962C8B-B14F-4D97-AF65-F5344CB8AC3E}">
        <p14:creationId xmlns:p14="http://schemas.microsoft.com/office/powerpoint/2010/main" val="1103863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GRANTS</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pPr marL="0" indent="0">
              <a:buNone/>
            </a:pPr>
            <a:r>
              <a:rPr lang="en-US" sz="2400" dirty="0"/>
              <a:t>10.1.3 “Grants” shall mean monies provided by the state to or on behalf of individuals or entities to underwrite specific costs of services or programs.  Although grants may be distributed for specific purposes, payment is not based upon supply of specific units of service or products.</a:t>
            </a:r>
          </a:p>
          <a:p>
            <a:pPr marL="0" indent="0">
              <a:buNone/>
            </a:pPr>
            <a:endParaRPr lang="en-US" sz="2400" dirty="0"/>
          </a:p>
          <a:p>
            <a:pPr marL="0" indent="0">
              <a:buNone/>
            </a:pPr>
            <a:r>
              <a:rPr lang="en-US" sz="2400" dirty="0"/>
              <a:t>5.3.3.1.3 “Grants” in the form of general subsidies or assistance shall be administered by state agencies in accordance with legal mandates restricting or defining the use of such funds.</a:t>
            </a:r>
          </a:p>
          <a:p>
            <a:pPr lvl="1"/>
            <a:r>
              <a:rPr lang="en-US" sz="2250" dirty="0"/>
              <a:t>$ distributed specified in grant</a:t>
            </a:r>
          </a:p>
          <a:p>
            <a:pPr lvl="1"/>
            <a:r>
              <a:rPr lang="en-US" sz="2250" dirty="0"/>
              <a:t>$ distributed by formula</a:t>
            </a:r>
          </a:p>
          <a:p>
            <a:pPr lvl="1"/>
            <a:r>
              <a:rPr lang="en-US" sz="2250" dirty="0"/>
              <a:t>$ distributed by competition </a:t>
            </a:r>
          </a:p>
          <a:p>
            <a:pPr lvl="1"/>
            <a:r>
              <a:rPr lang="en-US" sz="2250" dirty="0"/>
              <a:t>Requisition to DOA/Purchases with supporting documentation</a:t>
            </a:r>
          </a:p>
          <a:p>
            <a:pPr lvl="1"/>
            <a:r>
              <a:rPr lang="en-US" sz="2250" dirty="0"/>
              <a:t>Delegated authority letter required in many cases</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32</a:t>
            </a:fld>
            <a:endParaRPr lang="en-US" dirty="0"/>
          </a:p>
        </p:txBody>
      </p:sp>
    </p:spTree>
    <p:extLst>
      <p:ext uri="{BB962C8B-B14F-4D97-AF65-F5344CB8AC3E}">
        <p14:creationId xmlns:p14="http://schemas.microsoft.com/office/powerpoint/2010/main" val="168380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Alicia.Pomfret\AppData\Local\Microsoft\Windows\Temporary Internet Files\Content.IE5\L9LQ16O9\forgery[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242778" y="1679497"/>
            <a:ext cx="6304864" cy="4497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400" b="1" dirty="0">
                <a:solidFill>
                  <a:schemeClr val="accent5">
                    <a:lumMod val="50000"/>
                  </a:schemeClr>
                </a:solidFill>
              </a:rPr>
              <a:t> Agency Specific Delegated Authority</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endParaRPr lang="en-US" sz="2400" b="1" dirty="0"/>
          </a:p>
          <a:p>
            <a:r>
              <a:rPr lang="en-US" sz="2800" dirty="0"/>
              <a:t>Requisition</a:t>
            </a:r>
          </a:p>
          <a:p>
            <a:endParaRPr lang="en-US" sz="2800" dirty="0"/>
          </a:p>
          <a:p>
            <a:r>
              <a:rPr lang="en-US" sz="2800" dirty="0"/>
              <a:t>Delegated authority letter</a:t>
            </a:r>
          </a:p>
          <a:p>
            <a:endParaRPr lang="en-US" sz="2800" dirty="0"/>
          </a:p>
          <a:p>
            <a:r>
              <a:rPr lang="en-US" sz="2800" dirty="0"/>
              <a:t>Vendor-agency agreement</a:t>
            </a:r>
          </a:p>
          <a:p>
            <a:endParaRPr lang="en-US" sz="2800" dirty="0"/>
          </a:p>
          <a:p>
            <a:r>
              <a:rPr lang="en-US" sz="2800" dirty="0"/>
              <a:t>Send to Director of Administration/Chief Purchasing Officer</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33</a:t>
            </a:fld>
            <a:endParaRPr lang="en-US" dirty="0"/>
          </a:p>
        </p:txBody>
      </p:sp>
    </p:spTree>
    <p:extLst>
      <p:ext uri="{BB962C8B-B14F-4D97-AF65-F5344CB8AC3E}">
        <p14:creationId xmlns:p14="http://schemas.microsoft.com/office/powerpoint/2010/main" val="3874566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Poor Vendor Performance</a:t>
            </a:r>
            <a:br>
              <a:rPr lang="en-US" sz="3400" b="1" dirty="0">
                <a:solidFill>
                  <a:schemeClr val="accent5">
                    <a:lumMod val="50000"/>
                  </a:schemeClr>
                </a:solidFill>
              </a:rPr>
            </a:br>
            <a:r>
              <a:rPr lang="en-US" sz="3400" b="1" dirty="0">
                <a:solidFill>
                  <a:schemeClr val="accent5">
                    <a:lumMod val="50000"/>
                  </a:schemeClr>
                </a:solidFill>
              </a:rPr>
              <a:t>The Deficiency / Complaint Process</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endParaRPr lang="en-US" sz="2400" b="1" dirty="0"/>
          </a:p>
          <a:p>
            <a:r>
              <a:rPr lang="en-US" sz="2400" dirty="0"/>
              <a:t>Agency attempts to resolve first</a:t>
            </a:r>
          </a:p>
          <a:p>
            <a:endParaRPr lang="en-US" sz="2400" dirty="0"/>
          </a:p>
          <a:p>
            <a:r>
              <a:rPr lang="en-US" sz="2400" dirty="0"/>
              <a:t>Notify DOA / Purchases if unresolved</a:t>
            </a:r>
          </a:p>
          <a:p>
            <a:pPr marL="0" indent="0">
              <a:buNone/>
            </a:pPr>
            <a:r>
              <a:rPr lang="en-US" sz="2400" i="1" dirty="0"/>
              <a:t>Complaint form available at the “ARC” </a:t>
            </a:r>
            <a:r>
              <a:rPr lang="en-US" altLang="en-US" sz="2400" b="1" dirty="0">
                <a:hlinkClick r:id="rId2"/>
              </a:rPr>
              <a:t>Click here</a:t>
            </a:r>
            <a:endParaRPr lang="en-US" altLang="en-US" sz="2400" b="1" dirty="0"/>
          </a:p>
          <a:p>
            <a:endParaRPr lang="en-US" sz="2400" dirty="0"/>
          </a:p>
          <a:p>
            <a:r>
              <a:rPr lang="en-US" sz="2400" dirty="0"/>
              <a:t>Resolution: compromise, suspend, debar, legal action </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34</a:t>
            </a:fld>
            <a:endParaRPr lang="en-US" dirty="0"/>
          </a:p>
        </p:txBody>
      </p:sp>
    </p:spTree>
    <p:extLst>
      <p:ext uri="{BB962C8B-B14F-4D97-AF65-F5344CB8AC3E}">
        <p14:creationId xmlns:p14="http://schemas.microsoft.com/office/powerpoint/2010/main" val="3897706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Working with the Division of Purchases: </a:t>
            </a:r>
            <a:br>
              <a:rPr lang="en-US" sz="3400" b="1" dirty="0">
                <a:solidFill>
                  <a:schemeClr val="accent5">
                    <a:lumMod val="50000"/>
                  </a:schemeClr>
                </a:solidFill>
              </a:rPr>
            </a:br>
            <a:r>
              <a:rPr lang="en-US" sz="3400" b="1" dirty="0">
                <a:solidFill>
                  <a:schemeClr val="accent5">
                    <a:lumMod val="50000"/>
                  </a:schemeClr>
                </a:solidFill>
              </a:rPr>
              <a:t>More Info and Next Steps</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7425906" cy="4593356"/>
          </a:xfrm>
        </p:spPr>
        <p:txBody>
          <a:bodyPr/>
          <a:lstStyle/>
          <a:p>
            <a:endParaRPr lang="en-US" sz="2400" b="1" dirty="0"/>
          </a:p>
          <a:p>
            <a:r>
              <a:rPr lang="en-US" sz="2400" dirty="0"/>
              <a:t>What’s New?</a:t>
            </a:r>
          </a:p>
          <a:p>
            <a:endParaRPr lang="en-US" sz="2400" dirty="0"/>
          </a:p>
          <a:p>
            <a:r>
              <a:rPr lang="en-US" sz="2400" dirty="0"/>
              <a:t>Roll out of Purchases team concept in 2017</a:t>
            </a:r>
          </a:p>
          <a:p>
            <a:endParaRPr lang="en-US" sz="2400" dirty="0"/>
          </a:p>
          <a:p>
            <a:r>
              <a:rPr lang="en-US" sz="2400" dirty="0"/>
              <a:t>ARC – Agency Resource Center is online and is continually updated with business processes, training materials and templates</a:t>
            </a:r>
          </a:p>
          <a:p>
            <a:endParaRPr lang="en-US" sz="2400" dirty="0"/>
          </a:p>
          <a:p>
            <a:r>
              <a:rPr lang="en-US" sz="2400" dirty="0">
                <a:solidFill>
                  <a:schemeClr val="accent1">
                    <a:lumMod val="75000"/>
                  </a:schemeClr>
                </a:solidFill>
              </a:rPr>
              <a:t>NEW TOOL</a:t>
            </a:r>
            <a:br>
              <a:rPr lang="en-US" sz="2400" dirty="0">
                <a:solidFill>
                  <a:schemeClr val="accent1">
                    <a:lumMod val="75000"/>
                  </a:schemeClr>
                </a:solidFill>
              </a:rPr>
            </a:br>
            <a:r>
              <a:rPr lang="en-US" sz="2400" dirty="0">
                <a:solidFill>
                  <a:schemeClr val="accent1">
                    <a:lumMod val="75000"/>
                  </a:schemeClr>
                </a:solidFill>
              </a:rPr>
              <a:t>Quick Start Guide to Procurement for Onboarding</a:t>
            </a:r>
          </a:p>
          <a:p>
            <a:endParaRPr lang="en-US" dirty="0"/>
          </a:p>
        </p:txBody>
      </p:sp>
      <p:pic>
        <p:nvPicPr>
          <p:cNvPr id="9" name="Picture 8">
            <a:hlinkClick r:id="rId2"/>
            <a:extLst>
              <a:ext uri="{FF2B5EF4-FFF2-40B4-BE49-F238E27FC236}">
                <a16:creationId xmlns:a16="http://schemas.microsoft.com/office/drawing/2014/main" id="{33890B54-2994-4F9E-ABA5-94465059A608}"/>
              </a:ext>
            </a:extLst>
          </p:cNvPr>
          <p:cNvPicPr>
            <a:picLocks noChangeAspect="1"/>
          </p:cNvPicPr>
          <p:nvPr/>
        </p:nvPicPr>
        <p:blipFill>
          <a:blip r:embed="rId3"/>
          <a:stretch>
            <a:fillRect/>
          </a:stretch>
        </p:blipFill>
        <p:spPr>
          <a:xfrm>
            <a:off x="8393155" y="2245397"/>
            <a:ext cx="2960645" cy="3808921"/>
          </a:xfrm>
          <a:prstGeom prst="rect">
            <a:avLst/>
          </a:prstGeom>
          <a:ln w="228600" cap="sq" cmpd="thickThin">
            <a:solidFill>
              <a:schemeClr val="accent1">
                <a:lumMod val="75000"/>
              </a:schemeClr>
            </a:solidFill>
            <a:prstDash val="solid"/>
            <a:miter lim="800000"/>
          </a:ln>
          <a:effectLst>
            <a:innerShdw blurRad="76200">
              <a:srgbClr val="000000"/>
            </a:innerShdw>
          </a:effectLst>
        </p:spPr>
      </p:pic>
      <p:sp>
        <p:nvSpPr>
          <p:cNvPr id="3" name="TextBox 2"/>
          <p:cNvSpPr txBox="1"/>
          <p:nvPr/>
        </p:nvSpPr>
        <p:spPr>
          <a:xfrm>
            <a:off x="9002326" y="1613726"/>
            <a:ext cx="2165343" cy="369332"/>
          </a:xfrm>
          <a:prstGeom prst="rect">
            <a:avLst/>
          </a:prstGeom>
          <a:noFill/>
        </p:spPr>
        <p:txBody>
          <a:bodyPr wrap="square" rtlCol="0">
            <a:spAutoFit/>
          </a:bodyPr>
          <a:lstStyle/>
          <a:p>
            <a:r>
              <a:rPr lang="en-US" dirty="0"/>
              <a:t>1 Page Handout</a:t>
            </a:r>
          </a:p>
        </p:txBody>
      </p:sp>
      <p:sp>
        <p:nvSpPr>
          <p:cNvPr id="10" name="Slide Number Placeholder 9"/>
          <p:cNvSpPr>
            <a:spLocks noGrp="1"/>
          </p:cNvSpPr>
          <p:nvPr>
            <p:ph type="sldNum" sz="quarter" idx="12"/>
          </p:nvPr>
        </p:nvSpPr>
        <p:spPr/>
        <p:txBody>
          <a:bodyPr/>
          <a:lstStyle/>
          <a:p>
            <a:fld id="{8BD755E7-5809-4A0A-B4E2-9B78D5C14FF6}" type="slidenum">
              <a:rPr lang="en-US" smtClean="0"/>
              <a:pPr/>
              <a:t>35</a:t>
            </a:fld>
            <a:endParaRPr lang="en-US" dirty="0"/>
          </a:p>
        </p:txBody>
      </p:sp>
    </p:spTree>
    <p:extLst>
      <p:ext uri="{BB962C8B-B14F-4D97-AF65-F5344CB8AC3E}">
        <p14:creationId xmlns:p14="http://schemas.microsoft.com/office/powerpoint/2010/main" val="2929887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Working with the Division of Purchases: </a:t>
            </a:r>
            <a:br>
              <a:rPr lang="en-US" sz="3400" b="1" dirty="0">
                <a:solidFill>
                  <a:schemeClr val="accent5">
                    <a:lumMod val="50000"/>
                  </a:schemeClr>
                </a:solidFill>
              </a:rPr>
            </a:br>
            <a:r>
              <a:rPr lang="en-US" sz="3400" b="1" dirty="0">
                <a:solidFill>
                  <a:schemeClr val="accent5">
                    <a:lumMod val="50000"/>
                  </a:schemeClr>
                </a:solidFill>
              </a:rPr>
              <a:t>More Info and Next Steps</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7149860" cy="4593356"/>
          </a:xfrm>
        </p:spPr>
        <p:txBody>
          <a:bodyPr/>
          <a:lstStyle/>
          <a:p>
            <a:r>
              <a:rPr lang="en-US" sz="2400" dirty="0"/>
              <a:t>The Purchases website is a valued resource for agencies to use in reviewing posted solicitations, MPA user guides, and general Purchases information, rules, regulations and legislation.</a:t>
            </a:r>
          </a:p>
          <a:p>
            <a:endParaRPr lang="en-US" sz="2400" dirty="0"/>
          </a:p>
          <a:p>
            <a:r>
              <a:rPr lang="en-US" sz="2400" dirty="0"/>
              <a:t>Always use the most recent version of templates, forms and tools.</a:t>
            </a:r>
          </a:p>
          <a:p>
            <a:endParaRPr lang="en-US" sz="2400" dirty="0"/>
          </a:p>
          <a:p>
            <a:pPr marL="0" indent="0">
              <a:buNone/>
            </a:pPr>
            <a:r>
              <a:rPr lang="en-US" sz="2400" i="1" dirty="0"/>
              <a:t>Get them on the ARC</a:t>
            </a:r>
          </a:p>
          <a:p>
            <a:pPr marL="0" indent="0">
              <a:buNone/>
            </a:pPr>
            <a:endParaRPr lang="en-US" sz="2400" i="1" dirty="0"/>
          </a:p>
          <a:p>
            <a:r>
              <a:rPr lang="en-US" sz="2400" dirty="0">
                <a:solidFill>
                  <a:schemeClr val="accent1">
                    <a:lumMod val="75000"/>
                  </a:schemeClr>
                </a:solidFill>
              </a:rPr>
              <a:t>NEW TOOL</a:t>
            </a:r>
            <a:br>
              <a:rPr lang="en-US" sz="2400" dirty="0">
                <a:solidFill>
                  <a:schemeClr val="accent1">
                    <a:lumMod val="75000"/>
                  </a:schemeClr>
                </a:solidFill>
              </a:rPr>
            </a:br>
            <a:r>
              <a:rPr lang="en-US" sz="2400" dirty="0">
                <a:solidFill>
                  <a:schemeClr val="accent1">
                    <a:lumMod val="75000"/>
                  </a:schemeClr>
                </a:solidFill>
              </a:rPr>
              <a:t>Check list for RFP Process</a:t>
            </a:r>
          </a:p>
          <a:p>
            <a:pPr marL="0" indent="0">
              <a:buNone/>
            </a:pPr>
            <a:endParaRPr lang="en-US" sz="2400" i="1" dirty="0"/>
          </a:p>
          <a:p>
            <a:endParaRPr lang="en-US" dirty="0"/>
          </a:p>
        </p:txBody>
      </p:sp>
      <p:pic>
        <p:nvPicPr>
          <p:cNvPr id="9" name="Content Placeholder 4">
            <a:hlinkClick r:id="rId2"/>
            <a:extLst>
              <a:ext uri="{FF2B5EF4-FFF2-40B4-BE49-F238E27FC236}">
                <a16:creationId xmlns:a16="http://schemas.microsoft.com/office/drawing/2014/main" id="{64190C53-22F6-42F5-958C-51E13DC1D8E7}"/>
              </a:ext>
            </a:extLst>
          </p:cNvPr>
          <p:cNvPicPr>
            <a:picLocks noChangeAspect="1"/>
          </p:cNvPicPr>
          <p:nvPr/>
        </p:nvPicPr>
        <p:blipFill>
          <a:blip r:embed="rId3"/>
          <a:stretch>
            <a:fillRect/>
          </a:stretch>
        </p:blipFill>
        <p:spPr>
          <a:xfrm>
            <a:off x="8388696" y="2362304"/>
            <a:ext cx="2965104" cy="3814659"/>
          </a:xfrm>
          <a:prstGeom prst="rect">
            <a:avLst/>
          </a:prstGeom>
          <a:ln w="228600" cap="sq" cmpd="thickThin">
            <a:solidFill>
              <a:schemeClr val="accent1">
                <a:lumMod val="75000"/>
              </a:schemeClr>
            </a:solidFill>
            <a:prstDash val="solid"/>
            <a:miter lim="800000"/>
          </a:ln>
          <a:effectLst>
            <a:innerShdw blurRad="76200">
              <a:srgbClr val="000000"/>
            </a:innerShdw>
          </a:effectLst>
        </p:spPr>
      </p:pic>
      <p:sp>
        <p:nvSpPr>
          <p:cNvPr id="10" name="TextBox 9"/>
          <p:cNvSpPr txBox="1"/>
          <p:nvPr/>
        </p:nvSpPr>
        <p:spPr>
          <a:xfrm>
            <a:off x="9133772" y="1726691"/>
            <a:ext cx="2165343" cy="369332"/>
          </a:xfrm>
          <a:prstGeom prst="rect">
            <a:avLst/>
          </a:prstGeom>
          <a:noFill/>
        </p:spPr>
        <p:txBody>
          <a:bodyPr wrap="square" rtlCol="0">
            <a:spAutoFit/>
          </a:bodyPr>
          <a:lstStyle/>
          <a:p>
            <a:r>
              <a:rPr lang="en-US" dirty="0"/>
              <a:t>7 Page Handout</a:t>
            </a:r>
          </a:p>
        </p:txBody>
      </p:sp>
      <p:sp>
        <p:nvSpPr>
          <p:cNvPr id="6" name="Slide Number Placeholder 5"/>
          <p:cNvSpPr>
            <a:spLocks noGrp="1"/>
          </p:cNvSpPr>
          <p:nvPr>
            <p:ph type="sldNum" sz="quarter" idx="12"/>
          </p:nvPr>
        </p:nvSpPr>
        <p:spPr/>
        <p:txBody>
          <a:bodyPr/>
          <a:lstStyle/>
          <a:p>
            <a:fld id="{8BD755E7-5809-4A0A-B4E2-9B78D5C14FF6}" type="slidenum">
              <a:rPr lang="en-US" smtClean="0"/>
              <a:pPr/>
              <a:t>36</a:t>
            </a:fld>
            <a:endParaRPr lang="en-US" dirty="0"/>
          </a:p>
        </p:txBody>
      </p:sp>
    </p:spTree>
    <p:extLst>
      <p:ext uri="{BB962C8B-B14F-4D97-AF65-F5344CB8AC3E}">
        <p14:creationId xmlns:p14="http://schemas.microsoft.com/office/powerpoint/2010/main" val="3776173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2" tooltip="Click here to visit the MPA Search Page"/>
          </p:cNvPr>
          <p:cNvPicPr>
            <a:picLocks noChangeAspect="1"/>
          </p:cNvPicPr>
          <p:nvPr/>
        </p:nvPicPr>
        <p:blipFill>
          <a:blip r:embed="rId3"/>
          <a:stretch>
            <a:fillRect/>
          </a:stretch>
        </p:blipFill>
        <p:spPr>
          <a:xfrm>
            <a:off x="1586276" y="2038295"/>
            <a:ext cx="8127067" cy="4394738"/>
          </a:xfrm>
          <a:prstGeom prst="rect">
            <a:avLst/>
          </a:prstGeom>
        </p:spPr>
      </p:pic>
      <p:sp>
        <p:nvSpPr>
          <p:cNvPr id="2" name="Title 1"/>
          <p:cNvSpPr>
            <a:spLocks noGrp="1"/>
          </p:cNvSpPr>
          <p:nvPr>
            <p:ph type="title"/>
          </p:nvPr>
        </p:nvSpPr>
        <p:spPr/>
        <p:txBody>
          <a:bodyPr/>
          <a:lstStyle/>
          <a:p>
            <a:r>
              <a:rPr lang="en-US" sz="3400" b="1" dirty="0">
                <a:solidFill>
                  <a:schemeClr val="accent5">
                    <a:lumMod val="50000"/>
                  </a:schemeClr>
                </a:solidFill>
              </a:rPr>
              <a:t>MPA Search Tips</a:t>
            </a: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endParaRPr lang="en-US" sz="2400" b="1" dirty="0"/>
          </a:p>
          <a:p>
            <a:r>
              <a:rPr lang="en-US" sz="2400" dirty="0"/>
              <a:t>Handout provided featuring MPA Search Tips and MPA #494 User Guide</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37</a:t>
            </a:fld>
            <a:endParaRPr lang="en-US" dirty="0"/>
          </a:p>
        </p:txBody>
      </p:sp>
    </p:spTree>
    <p:extLst>
      <p:ext uri="{BB962C8B-B14F-4D97-AF65-F5344CB8AC3E}">
        <p14:creationId xmlns:p14="http://schemas.microsoft.com/office/powerpoint/2010/main" val="1564581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User Guides Are Available On the Purchases MPA Website</a:t>
            </a:r>
            <a:br>
              <a:rPr lang="en-US" sz="3400" b="1" dirty="0">
                <a:solidFill>
                  <a:schemeClr val="accent5">
                    <a:lumMod val="50000"/>
                  </a:schemeClr>
                </a:solidFill>
              </a:rPr>
            </a:br>
            <a:endParaRPr lang="en-US" sz="3400" b="1"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r>
              <a:rPr lang="en-US" sz="2400" i="1" dirty="0"/>
              <a:t>Note that User Guides are not accessible in RIFANS</a:t>
            </a:r>
            <a:endParaRPr lang="en-US" i="1" dirty="0"/>
          </a:p>
        </p:txBody>
      </p:sp>
      <p:grpSp>
        <p:nvGrpSpPr>
          <p:cNvPr id="9" name="Group 8"/>
          <p:cNvGrpSpPr/>
          <p:nvPr/>
        </p:nvGrpSpPr>
        <p:grpSpPr>
          <a:xfrm>
            <a:off x="943155" y="2108947"/>
            <a:ext cx="9788105" cy="4749053"/>
            <a:chOff x="381000" y="713146"/>
            <a:chExt cx="8521045" cy="3811946"/>
          </a:xfrm>
        </p:grpSpPr>
        <p:grpSp>
          <p:nvGrpSpPr>
            <p:cNvPr id="10" name="Group 9"/>
            <p:cNvGrpSpPr/>
            <p:nvPr/>
          </p:nvGrpSpPr>
          <p:grpSpPr>
            <a:xfrm>
              <a:off x="381000" y="713146"/>
              <a:ext cx="5870564" cy="3735029"/>
              <a:chOff x="381000" y="713146"/>
              <a:chExt cx="5870564" cy="3735029"/>
            </a:xfrm>
          </p:grpSpPr>
          <p:pic>
            <p:nvPicPr>
              <p:cNvPr id="12" name="Picture 11"/>
              <p:cNvPicPr>
                <a:picLocks noChangeAspect="1"/>
              </p:cNvPicPr>
              <p:nvPr/>
            </p:nvPicPr>
            <p:blipFill>
              <a:blip r:embed="rId2"/>
              <a:stretch>
                <a:fillRect/>
              </a:stretch>
            </p:blipFill>
            <p:spPr>
              <a:xfrm>
                <a:off x="381000" y="762000"/>
                <a:ext cx="2932406" cy="3686175"/>
              </a:xfrm>
              <a:prstGeom prst="rect">
                <a:avLst/>
              </a:prstGeom>
            </p:spPr>
          </p:pic>
          <p:pic>
            <p:nvPicPr>
              <p:cNvPr id="13" name="Picture 12"/>
              <p:cNvPicPr>
                <a:picLocks noChangeAspect="1"/>
              </p:cNvPicPr>
              <p:nvPr/>
            </p:nvPicPr>
            <p:blipFill>
              <a:blip r:embed="rId3"/>
              <a:stretch>
                <a:fillRect/>
              </a:stretch>
            </p:blipFill>
            <p:spPr>
              <a:xfrm>
                <a:off x="3313406" y="713146"/>
                <a:ext cx="2938158" cy="3735029"/>
              </a:xfrm>
              <a:prstGeom prst="rect">
                <a:avLst/>
              </a:prstGeom>
            </p:spPr>
          </p:pic>
        </p:grpSp>
        <p:pic>
          <p:nvPicPr>
            <p:cNvPr id="11" name="Picture 10"/>
            <p:cNvPicPr>
              <a:picLocks noChangeAspect="1"/>
            </p:cNvPicPr>
            <p:nvPr/>
          </p:nvPicPr>
          <p:blipFill>
            <a:blip r:embed="rId4"/>
            <a:stretch>
              <a:fillRect/>
            </a:stretch>
          </p:blipFill>
          <p:spPr>
            <a:xfrm>
              <a:off x="6207186" y="762000"/>
              <a:ext cx="2694859" cy="3763092"/>
            </a:xfrm>
            <a:prstGeom prst="rect">
              <a:avLst/>
            </a:prstGeom>
          </p:spPr>
        </p:pic>
      </p:grpSp>
      <p:sp>
        <p:nvSpPr>
          <p:cNvPr id="6" name="Slide Number Placeholder 5"/>
          <p:cNvSpPr>
            <a:spLocks noGrp="1"/>
          </p:cNvSpPr>
          <p:nvPr>
            <p:ph type="sldNum" sz="quarter" idx="12"/>
          </p:nvPr>
        </p:nvSpPr>
        <p:spPr/>
        <p:txBody>
          <a:bodyPr/>
          <a:lstStyle/>
          <a:p>
            <a:fld id="{8BD755E7-5809-4A0A-B4E2-9B78D5C14FF6}" type="slidenum">
              <a:rPr lang="en-US" smtClean="0"/>
              <a:pPr/>
              <a:t>38</a:t>
            </a:fld>
            <a:endParaRPr lang="en-US" dirty="0"/>
          </a:p>
        </p:txBody>
      </p:sp>
    </p:spTree>
    <p:extLst>
      <p:ext uri="{BB962C8B-B14F-4D97-AF65-F5344CB8AC3E}">
        <p14:creationId xmlns:p14="http://schemas.microsoft.com/office/powerpoint/2010/main" val="2640005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400" b="1" dirty="0">
                <a:solidFill>
                  <a:schemeClr val="accent5">
                    <a:lumMod val="50000"/>
                  </a:schemeClr>
                </a:solidFill>
              </a:rPr>
              <a:t>Code of Ethics and Professional Behavior</a:t>
            </a:r>
            <a:endParaRPr lang="en-US" sz="3400" dirty="0">
              <a:solidFill>
                <a:schemeClr val="accent5">
                  <a:lumMod val="50000"/>
                </a:schemeClr>
              </a:solidFill>
            </a:endParaRP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pic>
        <p:nvPicPr>
          <p:cNvPr id="9" name="Picture 8"/>
          <p:cNvPicPr>
            <a:picLocks noChangeAspect="1"/>
          </p:cNvPicPr>
          <p:nvPr/>
        </p:nvPicPr>
        <p:blipFill>
          <a:blip r:embed="rId2"/>
          <a:stretch>
            <a:fillRect/>
          </a:stretch>
        </p:blipFill>
        <p:spPr>
          <a:xfrm>
            <a:off x="2098925" y="1666931"/>
            <a:ext cx="7994151" cy="373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Subtitle 2"/>
          <p:cNvSpPr txBox="1">
            <a:spLocks/>
          </p:cNvSpPr>
          <p:nvPr/>
        </p:nvSpPr>
        <p:spPr>
          <a:xfrm>
            <a:off x="2895600" y="5572756"/>
            <a:ext cx="6400800" cy="1038243"/>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fontAlgn="auto">
              <a:spcAft>
                <a:spcPts val="0"/>
              </a:spcAft>
              <a:buNone/>
            </a:pPr>
            <a:r>
              <a:rPr lang="en-US" sz="2800" i="1" dirty="0">
                <a:latin typeface="+mj-lt"/>
              </a:rPr>
              <a:t>Michael Mitchell, Esquire</a:t>
            </a:r>
          </a:p>
          <a:p>
            <a:pPr marL="0" indent="0" algn="ctr" fontAlgn="auto">
              <a:spcAft>
                <a:spcPts val="0"/>
              </a:spcAft>
              <a:buNone/>
            </a:pPr>
            <a:r>
              <a:rPr lang="en-US" sz="2400" i="1" dirty="0">
                <a:latin typeface="+mj-lt"/>
              </a:rPr>
              <a:t>Deputy Purchasing Agent</a:t>
            </a:r>
          </a:p>
        </p:txBody>
      </p:sp>
      <p:sp>
        <p:nvSpPr>
          <p:cNvPr id="12" name="Slide Number Placeholder 11"/>
          <p:cNvSpPr>
            <a:spLocks noGrp="1"/>
          </p:cNvSpPr>
          <p:nvPr>
            <p:ph type="sldNum" sz="quarter" idx="12"/>
          </p:nvPr>
        </p:nvSpPr>
        <p:spPr/>
        <p:txBody>
          <a:bodyPr/>
          <a:lstStyle/>
          <a:p>
            <a:fld id="{8BD755E7-5809-4A0A-B4E2-9B78D5C14FF6}" type="slidenum">
              <a:rPr lang="en-US" smtClean="0"/>
              <a:pPr/>
              <a:t>39</a:t>
            </a:fld>
            <a:endParaRPr lang="en-US" dirty="0"/>
          </a:p>
        </p:txBody>
      </p:sp>
    </p:spTree>
    <p:extLst>
      <p:ext uri="{BB962C8B-B14F-4D97-AF65-F5344CB8AC3E}">
        <p14:creationId xmlns:p14="http://schemas.microsoft.com/office/powerpoint/2010/main" val="47926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36769" t="3513" r="36110"/>
          <a:stretch/>
        </p:blipFill>
        <p:spPr>
          <a:xfrm>
            <a:off x="7295835" y="0"/>
            <a:ext cx="3118105" cy="6653074"/>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838200" y="365126"/>
            <a:ext cx="10515600" cy="8499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400" b="1" dirty="0">
                <a:solidFill>
                  <a:schemeClr val="accent5">
                    <a:lumMod val="50000"/>
                  </a:schemeClr>
                </a:solidFill>
              </a:rPr>
              <a:t>State Purchases Act Flow Chart</a:t>
            </a:r>
            <a:endParaRPr lang="en-US" sz="3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BD755E7-5809-4A0A-B4E2-9B78D5C14FF6}" type="slidenum">
              <a:rPr lang="en-US" smtClean="0"/>
              <a:pPr/>
              <a:t>4</a:t>
            </a:fld>
            <a:endParaRPr lang="en-US" dirty="0"/>
          </a:p>
        </p:txBody>
      </p:sp>
    </p:spTree>
    <p:extLst>
      <p:ext uri="{BB962C8B-B14F-4D97-AF65-F5344CB8AC3E}">
        <p14:creationId xmlns:p14="http://schemas.microsoft.com/office/powerpoint/2010/main" val="29823010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Code of Ethics and Professional Behavior</a:t>
            </a: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6994585" cy="4593356"/>
          </a:xfrm>
        </p:spPr>
        <p:txBody>
          <a:bodyPr/>
          <a:lstStyle/>
          <a:p>
            <a:endParaRPr lang="en-US" sz="2400" b="1" dirty="0"/>
          </a:p>
          <a:p>
            <a:pPr marL="0" indent="0">
              <a:buNone/>
            </a:pPr>
            <a:r>
              <a:rPr lang="en-US" sz="2400" i="1" dirty="0"/>
              <a:t>3.3 Prohibited activities under the Rhode Island conflict of interest statutes (R. I. Gen. Laws § 36-14-5):</a:t>
            </a:r>
          </a:p>
          <a:p>
            <a:endParaRPr lang="en-US" sz="2400" dirty="0"/>
          </a:p>
          <a:p>
            <a:pPr marL="0" indent="0">
              <a:buNone/>
            </a:pPr>
            <a:r>
              <a:rPr lang="en-US" sz="2400" i="1" dirty="0"/>
              <a:t>3.3.5 No person subject to this code of ethics or spouse (if not estranged) or dependent child or business associate of such person or any business by which said person is employed or which such person represents, shall solicit or accept any gift, loan, political contribution, reward, or promise of future employment based on any understanding that the vote, official action or judgment of said person would be influenced thereby.</a:t>
            </a:r>
          </a:p>
          <a:p>
            <a:endParaRPr lang="en-US" dirty="0"/>
          </a:p>
        </p:txBody>
      </p:sp>
      <p:grpSp>
        <p:nvGrpSpPr>
          <p:cNvPr id="9" name="Group 8"/>
          <p:cNvGrpSpPr/>
          <p:nvPr/>
        </p:nvGrpSpPr>
        <p:grpSpPr>
          <a:xfrm>
            <a:off x="8390592" y="1920503"/>
            <a:ext cx="2594965" cy="3824689"/>
            <a:chOff x="3654551" y="1014620"/>
            <a:chExt cx="1828801" cy="2385154"/>
          </a:xfrm>
        </p:grpSpPr>
        <p:pic>
          <p:nvPicPr>
            <p:cNvPr id="10" name="Picture 9"/>
            <p:cNvPicPr>
              <a:picLocks noChangeAspect="1"/>
            </p:cNvPicPr>
            <p:nvPr/>
          </p:nvPicPr>
          <p:blipFill>
            <a:blip r:embed="rId2"/>
            <a:stretch>
              <a:fillRect/>
            </a:stretch>
          </p:blipFill>
          <p:spPr>
            <a:xfrm>
              <a:off x="3654551" y="1014620"/>
              <a:ext cx="1828801" cy="238515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3654551" y="2187259"/>
              <a:ext cx="1825968" cy="440660"/>
            </a:xfrm>
            <a:prstGeom prst="rect">
              <a:avLst/>
            </a:prstGeom>
            <a:solidFill>
              <a:schemeClr val="bg2">
                <a:lumMod val="25000"/>
              </a:schemeClr>
            </a:solid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rPr>
                <a:t>Code of Ethics &amp; Professional Behavior</a:t>
              </a:r>
            </a:p>
          </p:txBody>
        </p:sp>
      </p:grpSp>
      <p:sp>
        <p:nvSpPr>
          <p:cNvPr id="6" name="Slide Number Placeholder 5"/>
          <p:cNvSpPr>
            <a:spLocks noGrp="1"/>
          </p:cNvSpPr>
          <p:nvPr>
            <p:ph type="sldNum" sz="quarter" idx="12"/>
          </p:nvPr>
        </p:nvSpPr>
        <p:spPr/>
        <p:txBody>
          <a:bodyPr/>
          <a:lstStyle/>
          <a:p>
            <a:fld id="{8BD755E7-5809-4A0A-B4E2-9B78D5C14FF6}" type="slidenum">
              <a:rPr lang="en-US" smtClean="0"/>
              <a:pPr/>
              <a:t>40</a:t>
            </a:fld>
            <a:endParaRPr lang="en-US" dirty="0"/>
          </a:p>
        </p:txBody>
      </p:sp>
    </p:spTree>
    <p:extLst>
      <p:ext uri="{BB962C8B-B14F-4D97-AF65-F5344CB8AC3E}">
        <p14:creationId xmlns:p14="http://schemas.microsoft.com/office/powerpoint/2010/main" val="952436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Code of Ethics and Professional Behavior</a:t>
            </a: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pPr marL="0" indent="0">
              <a:buNone/>
            </a:pPr>
            <a:r>
              <a:rPr lang="en-US" sz="2400" i="1" dirty="0"/>
              <a:t>3.4.1 Universal Code of Ethics applicable to all state employees involved in the procurement process:</a:t>
            </a:r>
          </a:p>
          <a:p>
            <a:pPr marL="0" indent="0">
              <a:buNone/>
            </a:pPr>
            <a:endParaRPr lang="en-US" sz="2400" i="1" dirty="0"/>
          </a:p>
          <a:p>
            <a:pPr marL="0" indent="0">
              <a:buNone/>
            </a:pPr>
            <a:r>
              <a:rPr lang="en-US" sz="2400" i="1" dirty="0"/>
              <a:t> 3.4.2.5 Under no circumstances may a vendor provide to a procurement official nor may a purchasing agent accept any goods or services, regardless of monetary value, for personal use for less than fair market value.</a:t>
            </a:r>
          </a:p>
          <a:p>
            <a:pPr marL="0" indent="0">
              <a:buNone/>
            </a:pPr>
            <a:r>
              <a:rPr lang="en-US" sz="2400" i="1" dirty="0"/>
              <a:t>3.4.2.6 Personnel are prohibited from accepting gifts or gratuities in any form for themselves or their families …from contractors, subcontractors or suppliers…</a:t>
            </a:r>
          </a:p>
          <a:p>
            <a:pPr marL="0" indent="0">
              <a:buNone/>
            </a:pPr>
            <a:r>
              <a:rPr lang="en-US" sz="2400" i="1" dirty="0"/>
              <a:t>3.4.2.6.1 Gifts or gratuities shall mean, but are not limited to money, merchandise, advertising media,  gift certificates, trips (individually or in groups), cock-tail parties, dinners, evening entertainment, sporting events, etc., and any merchandise carrying a vendor’s name or logo</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41</a:t>
            </a:fld>
            <a:endParaRPr lang="en-US" dirty="0"/>
          </a:p>
        </p:txBody>
      </p:sp>
    </p:spTree>
    <p:extLst>
      <p:ext uri="{BB962C8B-B14F-4D97-AF65-F5344CB8AC3E}">
        <p14:creationId xmlns:p14="http://schemas.microsoft.com/office/powerpoint/2010/main" val="2028936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Code of Ethics and Professional Behavior</a:t>
            </a: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pPr marL="0" indent="0">
              <a:buNone/>
            </a:pPr>
            <a:r>
              <a:rPr lang="en-US" sz="2400" i="1" dirty="0"/>
              <a:t>3.4.2.7 </a:t>
            </a:r>
            <a:r>
              <a:rPr lang="en-US" sz="2400" b="1" i="1" dirty="0"/>
              <a:t>Social interaction </a:t>
            </a:r>
            <a:r>
              <a:rPr lang="en-US" sz="2400" i="1" dirty="0"/>
              <a:t>between personnel involved in the procurement process and any present or prospective contractors, subcontractors or suppliers and their representatives creating the </a:t>
            </a:r>
            <a:r>
              <a:rPr lang="en-US" sz="2400" b="1" i="1" dirty="0"/>
              <a:t>impression of favoritism shall be avoided.</a:t>
            </a:r>
          </a:p>
          <a:p>
            <a:pPr marL="0" indent="0">
              <a:buNone/>
            </a:pPr>
            <a:endParaRPr lang="en-US" sz="2400" b="1" i="1" dirty="0"/>
          </a:p>
          <a:p>
            <a:pPr marL="0" indent="0">
              <a:buNone/>
            </a:pPr>
            <a:r>
              <a:rPr lang="en-US" sz="2400" i="1" dirty="0"/>
              <a:t>However, this regulation does not prohibit social interactions between state employees and representatives of suppliers which are clearly of a personal nature, in which the parties involved would normally be expected to reciprocate, and in which no reimbursement from the state is sought by the employee. For example, the supplier’s representative may be an acquaintance, neighbor, relative or former state employee. The responsibility rests on the individual employee to regulate his/her own actions and to seek advice from Purchasing Management or the Ethics Commission if concerned about an apparent conflict of interest.</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42</a:t>
            </a:fld>
            <a:endParaRPr lang="en-US" dirty="0"/>
          </a:p>
        </p:txBody>
      </p:sp>
    </p:spTree>
    <p:extLst>
      <p:ext uri="{BB962C8B-B14F-4D97-AF65-F5344CB8AC3E}">
        <p14:creationId xmlns:p14="http://schemas.microsoft.com/office/powerpoint/2010/main" val="4132042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accent5">
                    <a:lumMod val="50000"/>
                  </a:schemeClr>
                </a:solidFill>
              </a:rPr>
              <a:t>Code of Ethics and Professional Behavior</a:t>
            </a:r>
          </a:p>
        </p:txBody>
      </p:sp>
      <p:sp>
        <p:nvSpPr>
          <p:cNvPr id="7" name="Content Placeholder 2"/>
          <p:cNvSpPr txBox="1">
            <a:spLocks/>
          </p:cNvSpPr>
          <p:nvPr/>
        </p:nvSpPr>
        <p:spPr>
          <a:xfrm>
            <a:off x="838200" y="1720719"/>
            <a:ext cx="10143339" cy="45039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1700" b="1" dirty="0">
              <a:solidFill>
                <a:srgbClr val="002060"/>
              </a:solidFill>
            </a:endParaRPr>
          </a:p>
        </p:txBody>
      </p:sp>
      <p:sp>
        <p:nvSpPr>
          <p:cNvPr id="8" name="Content Placeholder 1"/>
          <p:cNvSpPr>
            <a:spLocks noGrp="1"/>
          </p:cNvSpPr>
          <p:nvPr>
            <p:ph idx="1"/>
          </p:nvPr>
        </p:nvSpPr>
        <p:spPr>
          <a:xfrm>
            <a:off x="838200" y="1583607"/>
            <a:ext cx="10515600" cy="4593356"/>
          </a:xfrm>
        </p:spPr>
        <p:txBody>
          <a:bodyPr/>
          <a:lstStyle/>
          <a:p>
            <a:pPr marL="0" indent="0">
              <a:buNone/>
            </a:pPr>
            <a:r>
              <a:rPr lang="en-US" sz="2400" i="1" dirty="0"/>
              <a:t>3.4.4.1 Resolution of conflict may include, but shall not be limited to, the following measures:</a:t>
            </a:r>
          </a:p>
          <a:p>
            <a:r>
              <a:rPr lang="en-US" sz="2400" i="1" dirty="0"/>
              <a:t>3.4.4.1.1 Reassignment of the procurement official or other state employee 		involved;</a:t>
            </a:r>
          </a:p>
          <a:p>
            <a:r>
              <a:rPr lang="en-US" sz="2400" i="1" dirty="0"/>
              <a:t>3.4.4.1.2 Termination of employment of the procurement official or other 		state employee involved; and</a:t>
            </a:r>
          </a:p>
          <a:p>
            <a:r>
              <a:rPr lang="en-US" sz="2400" i="1" dirty="0"/>
              <a:t>3.4.4.1.3 Debarment of any and all vendors who may be involved.</a:t>
            </a:r>
          </a:p>
          <a:p>
            <a:pPr marL="0" indent="0">
              <a:buNone/>
            </a:pPr>
            <a:endParaRPr lang="en-US" sz="2400" i="1" dirty="0"/>
          </a:p>
          <a:p>
            <a:pPr marL="0" indent="0">
              <a:buNone/>
            </a:pPr>
            <a:r>
              <a:rPr lang="en-US" sz="2400" i="1" dirty="0"/>
              <a:t>3.4.9 Purchasing personnel shall not make purchases for personal use in the name of the state or through the use of any state procurement forms.</a:t>
            </a:r>
          </a:p>
          <a:p>
            <a:endParaRPr lang="en-US" dirty="0"/>
          </a:p>
        </p:txBody>
      </p:sp>
      <p:sp>
        <p:nvSpPr>
          <p:cNvPr id="6" name="Slide Number Placeholder 5"/>
          <p:cNvSpPr>
            <a:spLocks noGrp="1"/>
          </p:cNvSpPr>
          <p:nvPr>
            <p:ph type="sldNum" sz="quarter" idx="12"/>
          </p:nvPr>
        </p:nvSpPr>
        <p:spPr/>
        <p:txBody>
          <a:bodyPr/>
          <a:lstStyle/>
          <a:p>
            <a:fld id="{8BD755E7-5809-4A0A-B4E2-9B78D5C14FF6}" type="slidenum">
              <a:rPr lang="en-US" smtClean="0"/>
              <a:pPr/>
              <a:t>43</a:t>
            </a:fld>
            <a:endParaRPr lang="en-US" dirty="0"/>
          </a:p>
        </p:txBody>
      </p:sp>
    </p:spTree>
    <p:extLst>
      <p:ext uri="{BB962C8B-B14F-4D97-AF65-F5344CB8AC3E}">
        <p14:creationId xmlns:p14="http://schemas.microsoft.com/office/powerpoint/2010/main" val="2123310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dirty="0">
                <a:solidFill>
                  <a:schemeClr val="accent5">
                    <a:lumMod val="50000"/>
                  </a:schemeClr>
                </a:solidFill>
              </a:rPr>
              <a:t>Congratulations!</a:t>
            </a:r>
            <a:br>
              <a:rPr lang="en-US" sz="4000" b="1" dirty="0">
                <a:solidFill>
                  <a:schemeClr val="accent5">
                    <a:lumMod val="50000"/>
                  </a:schemeClr>
                </a:solidFill>
              </a:rPr>
            </a:br>
            <a:r>
              <a:rPr lang="en-US" sz="4000" b="1" dirty="0">
                <a:solidFill>
                  <a:schemeClr val="accent5">
                    <a:lumMod val="50000"/>
                  </a:schemeClr>
                </a:solidFill>
              </a:rPr>
              <a:t>You’ve completed Purchasing 101</a:t>
            </a: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Effect>
                      <a14:saturation sat="33000"/>
                    </a14:imgEffect>
                  </a14:imgLayer>
                </a14:imgProps>
              </a:ext>
            </a:extLst>
          </a:blip>
          <a:stretch>
            <a:fillRect/>
          </a:stretch>
        </p:blipFill>
        <p:spPr>
          <a:xfrm>
            <a:off x="2016486" y="1444925"/>
            <a:ext cx="8159029" cy="5025722"/>
          </a:xfrm>
          <a:prstGeom prst="rect">
            <a:avLst/>
          </a:prstGeom>
        </p:spPr>
      </p:pic>
      <p:sp>
        <p:nvSpPr>
          <p:cNvPr id="10" name="Slide Number Placeholder 9"/>
          <p:cNvSpPr>
            <a:spLocks noGrp="1"/>
          </p:cNvSpPr>
          <p:nvPr>
            <p:ph type="sldNum" sz="quarter" idx="12"/>
          </p:nvPr>
        </p:nvSpPr>
        <p:spPr/>
        <p:txBody>
          <a:bodyPr/>
          <a:lstStyle/>
          <a:p>
            <a:fld id="{8BD755E7-5809-4A0A-B4E2-9B78D5C14FF6}" type="slidenum">
              <a:rPr lang="en-US" smtClean="0"/>
              <a:pPr/>
              <a:t>44</a:t>
            </a:fld>
            <a:endParaRPr lang="en-US" dirty="0"/>
          </a:p>
        </p:txBody>
      </p:sp>
    </p:spTree>
    <p:extLst>
      <p:ext uri="{BB962C8B-B14F-4D97-AF65-F5344CB8AC3E}">
        <p14:creationId xmlns:p14="http://schemas.microsoft.com/office/powerpoint/2010/main" val="103872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38200" y="365126"/>
            <a:ext cx="10515600" cy="8499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200" b="1" dirty="0">
                <a:solidFill>
                  <a:schemeClr val="accent5">
                    <a:lumMod val="50000"/>
                  </a:schemeClr>
                </a:solidFill>
              </a:rPr>
              <a:t>Division of Purchases Organization Chart- Team Model</a:t>
            </a:r>
          </a:p>
        </p:txBody>
      </p:sp>
      <p:pic>
        <p:nvPicPr>
          <p:cNvPr id="7" name="Picture 6">
            <a:extLst>
              <a:ext uri="{FF2B5EF4-FFF2-40B4-BE49-F238E27FC236}">
                <a16:creationId xmlns:a16="http://schemas.microsoft.com/office/drawing/2014/main" id="{95429D64-DACD-465D-AB7A-DD58FA09120E}"/>
              </a:ext>
            </a:extLst>
          </p:cNvPr>
          <p:cNvPicPr>
            <a:picLocks noChangeAspect="1"/>
          </p:cNvPicPr>
          <p:nvPr/>
        </p:nvPicPr>
        <p:blipFill rotWithShape="1">
          <a:blip r:embed="rId3"/>
          <a:srcRect t="5797"/>
          <a:stretch/>
        </p:blipFill>
        <p:spPr>
          <a:xfrm>
            <a:off x="731520" y="1503443"/>
            <a:ext cx="9754521" cy="5254211"/>
          </a:xfrm>
          <a:prstGeom prst="rect">
            <a:avLst/>
          </a:prstGeom>
        </p:spPr>
      </p:pic>
      <p:sp>
        <p:nvSpPr>
          <p:cNvPr id="4" name="Slide Number Placeholder 3"/>
          <p:cNvSpPr>
            <a:spLocks noGrp="1"/>
          </p:cNvSpPr>
          <p:nvPr>
            <p:ph type="sldNum" sz="quarter" idx="12"/>
          </p:nvPr>
        </p:nvSpPr>
        <p:spPr/>
        <p:txBody>
          <a:bodyPr/>
          <a:lstStyle/>
          <a:p>
            <a:fld id="{8BD755E7-5809-4A0A-B4E2-9B78D5C14FF6}" type="slidenum">
              <a:rPr lang="en-US" smtClean="0"/>
              <a:pPr/>
              <a:t>5</a:t>
            </a:fld>
            <a:endParaRPr lang="en-US" dirty="0"/>
          </a:p>
        </p:txBody>
      </p:sp>
    </p:spTree>
    <p:extLst>
      <p:ext uri="{BB962C8B-B14F-4D97-AF65-F5344CB8AC3E}">
        <p14:creationId xmlns:p14="http://schemas.microsoft.com/office/powerpoint/2010/main" val="409121657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38200" y="365126"/>
            <a:ext cx="10515600" cy="8499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endParaRPr lang="en-US" sz="3400" dirty="0">
              <a:solidFill>
                <a:schemeClr val="accent5">
                  <a:lumMod val="50000"/>
                </a:schemeClr>
              </a:solidFill>
            </a:endParaRPr>
          </a:p>
        </p:txBody>
      </p:sp>
      <p:sp>
        <p:nvSpPr>
          <p:cNvPr id="9" name="Title 1"/>
          <p:cNvSpPr txBox="1">
            <a:spLocks/>
          </p:cNvSpPr>
          <p:nvPr/>
        </p:nvSpPr>
        <p:spPr>
          <a:xfrm>
            <a:off x="990600" y="517526"/>
            <a:ext cx="10515600" cy="8499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2800" b="1" dirty="0">
                <a:solidFill>
                  <a:schemeClr val="accent5">
                    <a:lumMod val="50000"/>
                  </a:schemeClr>
                </a:solidFill>
              </a:rPr>
              <a:t>Working with the Division of Purchases: </a:t>
            </a:r>
          </a:p>
          <a:p>
            <a:r>
              <a:rPr lang="en-US" sz="2800" b="1" dirty="0">
                <a:solidFill>
                  <a:schemeClr val="accent5">
                    <a:lumMod val="50000"/>
                  </a:schemeClr>
                </a:solidFill>
              </a:rPr>
              <a:t>Benefits of Agency Partnerships</a:t>
            </a:r>
          </a:p>
        </p:txBody>
      </p:sp>
      <p:sp>
        <p:nvSpPr>
          <p:cNvPr id="12" name="Content Placeholder 2"/>
          <p:cNvSpPr txBox="1">
            <a:spLocks/>
          </p:cNvSpPr>
          <p:nvPr/>
        </p:nvSpPr>
        <p:spPr>
          <a:xfrm>
            <a:off x="838200" y="1700570"/>
            <a:ext cx="10515600" cy="45933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dirty="0"/>
              <a:t>An upfront investment in Strategy and Needs Assessment, and Purchases partnership, can lead to a more effective and timely procurement process.</a:t>
            </a:r>
          </a:p>
          <a:p>
            <a:endParaRPr lang="en-US" sz="2000" dirty="0"/>
          </a:p>
          <a:p>
            <a:r>
              <a:rPr lang="en-US" sz="2000" dirty="0"/>
              <a:t>For best outcomes:</a:t>
            </a:r>
          </a:p>
          <a:p>
            <a:pPr lvl="1"/>
            <a:r>
              <a:rPr lang="en-US" sz="1850" dirty="0"/>
              <a:t>Upfront needs assessment</a:t>
            </a:r>
          </a:p>
          <a:p>
            <a:pPr lvl="1"/>
            <a:r>
              <a:rPr lang="en-US" sz="1850" dirty="0"/>
              <a:t>Open dialogue with stakeholders</a:t>
            </a:r>
          </a:p>
          <a:p>
            <a:endParaRPr lang="en-US" sz="2000" dirty="0"/>
          </a:p>
          <a:p>
            <a:r>
              <a:rPr lang="en-US" sz="2000" dirty="0"/>
              <a:t>Cooperative procurement planning reduces delays caused by:</a:t>
            </a:r>
          </a:p>
          <a:p>
            <a:pPr lvl="1"/>
            <a:r>
              <a:rPr lang="en-US" sz="1850" dirty="0"/>
              <a:t>Bid protests/legal challenges</a:t>
            </a:r>
          </a:p>
          <a:p>
            <a:pPr lvl="1"/>
            <a:r>
              <a:rPr lang="en-US" sz="1850" dirty="0"/>
              <a:t>Unclear agency objectives and strategy</a:t>
            </a:r>
          </a:p>
          <a:p>
            <a:pPr lvl="1"/>
            <a:r>
              <a:rPr lang="en-US" sz="1850" dirty="0"/>
              <a:t>Poor or overly ambitious timeline management at agency level</a:t>
            </a:r>
          </a:p>
          <a:p>
            <a:pPr lvl="1"/>
            <a:r>
              <a:rPr lang="en-US" sz="1850" dirty="0"/>
              <a:t>Insufficient funding</a:t>
            </a:r>
          </a:p>
          <a:p>
            <a:endParaRPr lang="en-US" sz="2000" dirty="0"/>
          </a:p>
        </p:txBody>
      </p:sp>
      <p:sp>
        <p:nvSpPr>
          <p:cNvPr id="4" name="Slide Number Placeholder 3"/>
          <p:cNvSpPr>
            <a:spLocks noGrp="1"/>
          </p:cNvSpPr>
          <p:nvPr>
            <p:ph type="sldNum" sz="quarter" idx="12"/>
          </p:nvPr>
        </p:nvSpPr>
        <p:spPr/>
        <p:txBody>
          <a:bodyPr/>
          <a:lstStyle/>
          <a:p>
            <a:fld id="{8BD755E7-5809-4A0A-B4E2-9B78D5C14FF6}" type="slidenum">
              <a:rPr lang="en-US" smtClean="0"/>
              <a:pPr/>
              <a:t>6</a:t>
            </a:fld>
            <a:endParaRPr lang="en-US" dirty="0"/>
          </a:p>
        </p:txBody>
      </p:sp>
    </p:spTree>
    <p:extLst>
      <p:ext uri="{BB962C8B-B14F-4D97-AF65-F5344CB8AC3E}">
        <p14:creationId xmlns:p14="http://schemas.microsoft.com/office/powerpoint/2010/main" val="302252969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lstStyle/>
          <a:p>
            <a:r>
              <a:rPr lang="en-US" sz="2000" dirty="0"/>
              <a:t>RFP services should be rebid </a:t>
            </a:r>
            <a:r>
              <a:rPr lang="en-US" sz="2000" b="1" dirty="0"/>
              <a:t>12 months prior</a:t>
            </a:r>
            <a:r>
              <a:rPr lang="en-US" sz="2000" dirty="0"/>
              <a:t> to contract expiration</a:t>
            </a:r>
          </a:p>
          <a:p>
            <a:endParaRPr lang="en-US" sz="2000" dirty="0"/>
          </a:p>
          <a:p>
            <a:r>
              <a:rPr lang="en-US" sz="2000" dirty="0"/>
              <a:t>Review and update </a:t>
            </a:r>
            <a:r>
              <a:rPr lang="en-US" sz="2000" b="1" dirty="0"/>
              <a:t>scope of work/specifications</a:t>
            </a:r>
          </a:p>
          <a:p>
            <a:endParaRPr lang="en-US" sz="2000" dirty="0"/>
          </a:p>
          <a:p>
            <a:r>
              <a:rPr lang="en-US" sz="2000" dirty="0"/>
              <a:t>Review and update </a:t>
            </a:r>
            <a:r>
              <a:rPr lang="en-US" sz="2000" b="1" dirty="0"/>
              <a:t>evaluation criteria</a:t>
            </a:r>
          </a:p>
          <a:p>
            <a:endParaRPr lang="en-US" sz="2000" dirty="0"/>
          </a:p>
          <a:p>
            <a:r>
              <a:rPr lang="en-US" sz="2000" dirty="0"/>
              <a:t>Consider an RFI for thorough </a:t>
            </a:r>
            <a:r>
              <a:rPr lang="en-US" sz="2000" b="1" dirty="0"/>
              <a:t>market research</a:t>
            </a:r>
          </a:p>
          <a:p>
            <a:endParaRPr lang="en-US" sz="2000" dirty="0"/>
          </a:p>
          <a:p>
            <a:r>
              <a:rPr lang="en-US" sz="2000" dirty="0"/>
              <a:t>Consult with Purchases upon approved scope of services at agency</a:t>
            </a:r>
          </a:p>
          <a:p>
            <a:endParaRPr lang="en-US" sz="2000" dirty="0"/>
          </a:p>
          <a:p>
            <a:r>
              <a:rPr lang="en-US" sz="2000" dirty="0"/>
              <a:t>Prior to submission of a requisition for solicitation posting, discuss with Purchases </a:t>
            </a:r>
            <a:r>
              <a:rPr lang="en-US" sz="2000" b="1" dirty="0"/>
              <a:t>the associated scheduling and buyer availability</a:t>
            </a:r>
            <a:endParaRPr lang="en-US" b="1" dirty="0"/>
          </a:p>
        </p:txBody>
      </p:sp>
      <p:sp>
        <p:nvSpPr>
          <p:cNvPr id="7" name="Title 1"/>
          <p:cNvSpPr txBox="1">
            <a:spLocks/>
          </p:cNvSpPr>
          <p:nvPr/>
        </p:nvSpPr>
        <p:spPr>
          <a:xfrm>
            <a:off x="990600" y="517526"/>
            <a:ext cx="10515600" cy="8499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2800" b="1" dirty="0">
                <a:solidFill>
                  <a:schemeClr val="accent5">
                    <a:lumMod val="50000"/>
                  </a:schemeClr>
                </a:solidFill>
              </a:rPr>
              <a:t>Working with the Division of Purchases: </a:t>
            </a:r>
          </a:p>
          <a:p>
            <a:r>
              <a:rPr lang="en-US" sz="2800" b="1" dirty="0">
                <a:solidFill>
                  <a:schemeClr val="accent5">
                    <a:lumMod val="50000"/>
                  </a:schemeClr>
                </a:solidFill>
              </a:rPr>
              <a:t>When and How to Partner on an RFP Project</a:t>
            </a:r>
          </a:p>
        </p:txBody>
      </p:sp>
      <p:sp>
        <p:nvSpPr>
          <p:cNvPr id="5" name="Slide Number Placeholder 4"/>
          <p:cNvSpPr>
            <a:spLocks noGrp="1"/>
          </p:cNvSpPr>
          <p:nvPr>
            <p:ph type="sldNum" sz="quarter" idx="12"/>
          </p:nvPr>
        </p:nvSpPr>
        <p:spPr/>
        <p:txBody>
          <a:bodyPr/>
          <a:lstStyle/>
          <a:p>
            <a:fld id="{8BD755E7-5809-4A0A-B4E2-9B78D5C14FF6}" type="slidenum">
              <a:rPr lang="en-US" smtClean="0"/>
              <a:pPr/>
              <a:t>7</a:t>
            </a:fld>
            <a:endParaRPr lang="en-US" dirty="0"/>
          </a:p>
        </p:txBody>
      </p:sp>
    </p:spTree>
    <p:extLst>
      <p:ext uri="{BB962C8B-B14F-4D97-AF65-F5344CB8AC3E}">
        <p14:creationId xmlns:p14="http://schemas.microsoft.com/office/powerpoint/2010/main" val="329054042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990600" y="517526"/>
            <a:ext cx="10515600" cy="8499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200" b="1" dirty="0">
                <a:solidFill>
                  <a:schemeClr val="accent5">
                    <a:lumMod val="50000"/>
                  </a:schemeClr>
                </a:solidFill>
              </a:rPr>
              <a:t>Some Procurement Perspective…</a:t>
            </a:r>
          </a:p>
        </p:txBody>
      </p:sp>
      <p:pic>
        <p:nvPicPr>
          <p:cNvPr id="6" name="Content Placeholder 4"/>
          <p:cNvPicPr>
            <a:picLocks noGrp="1" noChangeAspect="1"/>
          </p:cNvPicPr>
          <p:nvPr>
            <p:ph idx="1"/>
          </p:nvPr>
        </p:nvPicPr>
        <p:blipFill>
          <a:blip r:embed="rId3"/>
          <a:stretch>
            <a:fillRect/>
          </a:stretch>
        </p:blipFill>
        <p:spPr>
          <a:xfrm>
            <a:off x="1509293" y="1581903"/>
            <a:ext cx="1298935" cy="233056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3216766" y="1624242"/>
            <a:ext cx="1316303" cy="230322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4896487" y="1614563"/>
            <a:ext cx="1265827" cy="231151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stretch>
            <a:fillRect/>
          </a:stretch>
        </p:blipFill>
        <p:spPr>
          <a:xfrm>
            <a:off x="6580026" y="1624242"/>
            <a:ext cx="1319552" cy="230322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a:stretch>
            <a:fillRect/>
          </a:stretch>
        </p:blipFill>
        <p:spPr>
          <a:xfrm>
            <a:off x="8319184" y="1614563"/>
            <a:ext cx="1305700" cy="229632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8"/>
          <a:stretch>
            <a:fillRect/>
          </a:stretch>
        </p:blipFill>
        <p:spPr>
          <a:xfrm>
            <a:off x="1524000" y="4443637"/>
            <a:ext cx="1279805" cy="2197797"/>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9"/>
          <a:stretch>
            <a:fillRect/>
          </a:stretch>
        </p:blipFill>
        <p:spPr>
          <a:xfrm>
            <a:off x="3216766" y="4443636"/>
            <a:ext cx="1316303" cy="2248703"/>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0"/>
          <a:stretch>
            <a:fillRect/>
          </a:stretch>
        </p:blipFill>
        <p:spPr>
          <a:xfrm>
            <a:off x="4896487" y="4463703"/>
            <a:ext cx="1271899" cy="2259489"/>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11"/>
          <a:stretch>
            <a:fillRect/>
          </a:stretch>
        </p:blipFill>
        <p:spPr>
          <a:xfrm>
            <a:off x="6580026" y="4476293"/>
            <a:ext cx="1319552" cy="2176461"/>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2"/>
          <a:stretch>
            <a:fillRect/>
          </a:stretch>
        </p:blipFill>
        <p:spPr>
          <a:xfrm>
            <a:off x="8319184" y="4476293"/>
            <a:ext cx="1305700" cy="215440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8BD755E7-5809-4A0A-B4E2-9B78D5C14FF6}" type="slidenum">
              <a:rPr lang="en-US" smtClean="0"/>
              <a:pPr/>
              <a:t>8</a:t>
            </a:fld>
            <a:endParaRPr lang="en-US" dirty="0"/>
          </a:p>
        </p:txBody>
      </p:sp>
    </p:spTree>
    <p:extLst>
      <p:ext uri="{BB962C8B-B14F-4D97-AF65-F5344CB8AC3E}">
        <p14:creationId xmlns:p14="http://schemas.microsoft.com/office/powerpoint/2010/main" val="223958603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lstStyle/>
          <a:p>
            <a:r>
              <a:rPr lang="en-US" sz="2400" dirty="0"/>
              <a:t>Full &amp; open competition</a:t>
            </a:r>
          </a:p>
          <a:p>
            <a:endParaRPr lang="en-US" sz="2400" dirty="0"/>
          </a:p>
          <a:p>
            <a:r>
              <a:rPr lang="en-US" sz="2400" dirty="0"/>
              <a:t>Transparency</a:t>
            </a:r>
          </a:p>
          <a:p>
            <a:endParaRPr lang="en-US" sz="2400" dirty="0"/>
          </a:p>
          <a:p>
            <a:r>
              <a:rPr lang="en-US" sz="2400" dirty="0"/>
              <a:t>Established procedures</a:t>
            </a:r>
          </a:p>
          <a:p>
            <a:endParaRPr lang="en-US" sz="2400" dirty="0"/>
          </a:p>
          <a:p>
            <a:r>
              <a:rPr lang="en-US" sz="2400" dirty="0"/>
              <a:t>Support of socioeconomic goals</a:t>
            </a:r>
          </a:p>
          <a:p>
            <a:endParaRPr lang="en-US" dirty="0"/>
          </a:p>
        </p:txBody>
      </p:sp>
      <p:sp>
        <p:nvSpPr>
          <p:cNvPr id="7" name="Title 1"/>
          <p:cNvSpPr txBox="1">
            <a:spLocks/>
          </p:cNvSpPr>
          <p:nvPr/>
        </p:nvSpPr>
        <p:spPr>
          <a:xfrm>
            <a:off x="990600" y="517526"/>
            <a:ext cx="10515600" cy="8499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b="1" dirty="0">
                <a:solidFill>
                  <a:schemeClr val="accent5">
                    <a:lumMod val="50000"/>
                  </a:schemeClr>
                </a:solidFill>
              </a:rPr>
              <a:t>Public Procurement Concepts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305"/>
          <a:stretch/>
        </p:blipFill>
        <p:spPr>
          <a:xfrm>
            <a:off x="5827144" y="1831897"/>
            <a:ext cx="5876884" cy="4085674"/>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8BD755E7-5809-4A0A-B4E2-9B78D5C14FF6}" type="slidenum">
              <a:rPr lang="en-US" smtClean="0"/>
              <a:pPr/>
              <a:t>9</a:t>
            </a:fld>
            <a:endParaRPr lang="en-US" dirty="0"/>
          </a:p>
        </p:txBody>
      </p:sp>
    </p:spTree>
    <p:extLst>
      <p:ext uri="{BB962C8B-B14F-4D97-AF65-F5344CB8AC3E}">
        <p14:creationId xmlns:p14="http://schemas.microsoft.com/office/powerpoint/2010/main" val="1262119696"/>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0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E171089-764A-4936-B9D5-712F72820A91}" vid="{74468AA3-D85B-450E-809A-3C4B65AE6F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43443</TotalTime>
  <Words>2577</Words>
  <Application>Microsoft Office PowerPoint</Application>
  <PresentationFormat>Widescreen</PresentationFormat>
  <Paragraphs>445</Paragraphs>
  <Slides>44</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Arial</vt:lpstr>
      <vt:lpstr>Calibri</vt:lpstr>
      <vt:lpstr>Calibri Light</vt:lpstr>
      <vt:lpstr>Times New Roman</vt:lpstr>
      <vt:lpstr>Wingdings</vt:lpstr>
      <vt:lpstr>Wingdings 2</vt:lpstr>
      <vt:lpstr>Office Theme</vt:lpstr>
      <vt:lpstr>think-cell Slide</vt:lpstr>
      <vt:lpstr>Working with the Division of Purchases (“Purchases”):  The Benefits of Agency Partnerships:  Purchases 101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DOA / Purchases Shortcuts: Master Price Agreements “MPA”</vt:lpstr>
      <vt:lpstr>Small Purchase Delegated Authority and Delegated Authority Explained</vt:lpstr>
      <vt:lpstr>Architectural, Engineering, or Consultant Services Under $20,000 (R.I. Gen. Laws §37-2-69)</vt:lpstr>
      <vt:lpstr>Small Purchases: Delegated Authority</vt:lpstr>
      <vt:lpstr>If there is no MPA/CR and need does not fall within Small Purchases Delegated Authority, Interface with DOA / Purchases</vt:lpstr>
      <vt:lpstr>Methods of Public Solicitation</vt:lpstr>
      <vt:lpstr>Working with the Division of Purchases:  Procurement Methods</vt:lpstr>
      <vt:lpstr>Working with the Division of Purchases:  More Info and Next Steps</vt:lpstr>
      <vt:lpstr>Request For Proposals “RFP”</vt:lpstr>
      <vt:lpstr>Methods of Public Solicitation Ctd.</vt:lpstr>
      <vt:lpstr>Working with the Division of Purchases:  Procurement Methods</vt:lpstr>
      <vt:lpstr>RFQ</vt:lpstr>
      <vt:lpstr>Public Procurement Concepts: Responsive</vt:lpstr>
      <vt:lpstr>Public Procurement Concepts: Responsibility</vt:lpstr>
      <vt:lpstr>Working with the Division of Purchases:  Market Research Options</vt:lpstr>
      <vt:lpstr>PowerPoint Presentation</vt:lpstr>
      <vt:lpstr>Sole Source Awards 37-2-21(a)</vt:lpstr>
      <vt:lpstr>Emergency Procurements 37-2-21 (b)</vt:lpstr>
      <vt:lpstr>Delegated Purchase Authority for Agencies</vt:lpstr>
      <vt:lpstr>Purchase Order / Contract Award </vt:lpstr>
      <vt:lpstr>Change Orders Issued by DOA/ Purchases</vt:lpstr>
      <vt:lpstr>GRANTS</vt:lpstr>
      <vt:lpstr> Agency Specific Delegated Authority</vt:lpstr>
      <vt:lpstr>Poor Vendor Performance The Deficiency / Complaint Process</vt:lpstr>
      <vt:lpstr>Working with the Division of Purchases:  More Info and Next Steps</vt:lpstr>
      <vt:lpstr>Working with the Division of Purchases:  More Info and Next Steps</vt:lpstr>
      <vt:lpstr>MPA Search Tips</vt:lpstr>
      <vt:lpstr>User Guides Are Available On the Purchases MPA Website </vt:lpstr>
      <vt:lpstr>Code of Ethics and Professional Behavior</vt:lpstr>
      <vt:lpstr>Code of Ethics and Professional Behavior</vt:lpstr>
      <vt:lpstr>Code of Ethics and Professional Behavior</vt:lpstr>
      <vt:lpstr>Code of Ethics and Professional Behavior</vt:lpstr>
      <vt:lpstr>Code of Ethics and Professional Behavior</vt:lpstr>
      <vt:lpstr>Congratulations! You’ve completed Purchasing 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Shaffer, Benjamin (DOA)</dc:creator>
  <cp:lastModifiedBy>Pomfret, Alicia (DOA)</cp:lastModifiedBy>
  <cp:revision>321</cp:revision>
  <cp:lastPrinted>2017-10-11T20:00:58Z</cp:lastPrinted>
  <dcterms:created xsi:type="dcterms:W3CDTF">2016-12-11T22:21:04Z</dcterms:created>
  <dcterms:modified xsi:type="dcterms:W3CDTF">2017-11-16T16:39:47Z</dcterms:modified>
</cp:coreProperties>
</file>